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1"/>
  </p:notesMasterIdLst>
  <p:sldIdLst>
    <p:sldId id="2335" r:id="rId2"/>
    <p:sldId id="1538" r:id="rId3"/>
    <p:sldId id="259" r:id="rId4"/>
    <p:sldId id="2336" r:id="rId5"/>
    <p:sldId id="2337" r:id="rId6"/>
    <p:sldId id="2338" r:id="rId7"/>
    <p:sldId id="274" r:id="rId8"/>
    <p:sldId id="275" r:id="rId9"/>
    <p:sldId id="276" r:id="rId10"/>
    <p:sldId id="2361" r:id="rId11"/>
    <p:sldId id="2362" r:id="rId12"/>
    <p:sldId id="279" r:id="rId13"/>
    <p:sldId id="280" r:id="rId14"/>
    <p:sldId id="281" r:id="rId15"/>
    <p:sldId id="282" r:id="rId16"/>
    <p:sldId id="283" r:id="rId17"/>
    <p:sldId id="284" r:id="rId18"/>
    <p:sldId id="2636" r:id="rId19"/>
    <p:sldId id="2637" r:id="rId20"/>
    <p:sldId id="2638" r:id="rId21"/>
    <p:sldId id="2644" r:id="rId22"/>
    <p:sldId id="2639" r:id="rId23"/>
    <p:sldId id="2640" r:id="rId24"/>
    <p:sldId id="2642" r:id="rId25"/>
    <p:sldId id="2643" r:id="rId26"/>
    <p:sldId id="2647" r:id="rId27"/>
    <p:sldId id="2648" r:id="rId28"/>
    <p:sldId id="2649" r:id="rId29"/>
    <p:sldId id="2653" r:id="rId30"/>
    <p:sldId id="2654" r:id="rId31"/>
    <p:sldId id="2655" r:id="rId32"/>
    <p:sldId id="2656" r:id="rId33"/>
    <p:sldId id="2662" r:id="rId34"/>
    <p:sldId id="2663" r:id="rId35"/>
    <p:sldId id="2664" r:id="rId36"/>
    <p:sldId id="2665" r:id="rId37"/>
    <p:sldId id="2657" r:id="rId38"/>
    <p:sldId id="2666" r:id="rId39"/>
    <p:sldId id="2667" r:id="rId40"/>
    <p:sldId id="2668" r:id="rId41"/>
    <p:sldId id="2669" r:id="rId42"/>
    <p:sldId id="2670" r:id="rId43"/>
    <p:sldId id="2671" r:id="rId44"/>
    <p:sldId id="2672" r:id="rId45"/>
    <p:sldId id="2650" r:id="rId46"/>
    <p:sldId id="2341" r:id="rId47"/>
    <p:sldId id="2342" r:id="rId48"/>
    <p:sldId id="2343" r:id="rId49"/>
    <p:sldId id="2344" r:id="rId50"/>
    <p:sldId id="2345" r:id="rId51"/>
    <p:sldId id="2346" r:id="rId52"/>
    <p:sldId id="2347" r:id="rId53"/>
    <p:sldId id="2348" r:id="rId54"/>
    <p:sldId id="2349" r:id="rId55"/>
    <p:sldId id="2350" r:id="rId56"/>
    <p:sldId id="2363" r:id="rId57"/>
    <p:sldId id="2364" r:id="rId58"/>
    <p:sldId id="2365" r:id="rId59"/>
    <p:sldId id="2369" r:id="rId60"/>
    <p:sldId id="2370" r:id="rId61"/>
    <p:sldId id="2371" r:id="rId62"/>
    <p:sldId id="2372" r:id="rId63"/>
    <p:sldId id="2675" r:id="rId64"/>
    <p:sldId id="2676" r:id="rId65"/>
    <p:sldId id="2677" r:id="rId66"/>
    <p:sldId id="2678" r:id="rId67"/>
    <p:sldId id="2679" r:id="rId68"/>
    <p:sldId id="2680" r:id="rId69"/>
    <p:sldId id="2682" r:id="rId70"/>
    <p:sldId id="2683" r:id="rId71"/>
    <p:sldId id="2684" r:id="rId72"/>
    <p:sldId id="2681" r:id="rId73"/>
    <p:sldId id="2685" r:id="rId74"/>
    <p:sldId id="2686" r:id="rId75"/>
    <p:sldId id="2687" r:id="rId76"/>
    <p:sldId id="2695" r:id="rId77"/>
    <p:sldId id="2689" r:id="rId78"/>
    <p:sldId id="2690" r:id="rId79"/>
    <p:sldId id="2691" r:id="rId80"/>
    <p:sldId id="2692" r:id="rId81"/>
    <p:sldId id="2694" r:id="rId82"/>
    <p:sldId id="2696" r:id="rId83"/>
    <p:sldId id="2697" r:id="rId84"/>
    <p:sldId id="2698" r:id="rId85"/>
    <p:sldId id="2699" r:id="rId86"/>
    <p:sldId id="2700" r:id="rId87"/>
    <p:sldId id="2701" r:id="rId88"/>
    <p:sldId id="2702" r:id="rId89"/>
    <p:sldId id="2703" r:id="rId90"/>
    <p:sldId id="2704" r:id="rId91"/>
    <p:sldId id="2705" r:id="rId92"/>
    <p:sldId id="2706" r:id="rId93"/>
    <p:sldId id="2651" r:id="rId94"/>
    <p:sldId id="2373" r:id="rId95"/>
    <p:sldId id="2374" r:id="rId96"/>
    <p:sldId id="2673" r:id="rId97"/>
    <p:sldId id="2674" r:id="rId98"/>
    <p:sldId id="2375" r:id="rId99"/>
    <p:sldId id="2376" r:id="rId100"/>
    <p:sldId id="2377" r:id="rId101"/>
    <p:sldId id="2378" r:id="rId102"/>
    <p:sldId id="2379" r:id="rId103"/>
    <p:sldId id="2380" r:id="rId104"/>
    <p:sldId id="2381" r:id="rId105"/>
    <p:sldId id="2382" r:id="rId106"/>
    <p:sldId id="2383" r:id="rId107"/>
    <p:sldId id="2384" r:id="rId108"/>
    <p:sldId id="2385" r:id="rId109"/>
    <p:sldId id="2386" r:id="rId110"/>
    <p:sldId id="2387" r:id="rId111"/>
    <p:sldId id="2388" r:id="rId112"/>
    <p:sldId id="2389" r:id="rId113"/>
    <p:sldId id="2390" r:id="rId114"/>
    <p:sldId id="2414" r:id="rId115"/>
    <p:sldId id="2415" r:id="rId116"/>
    <p:sldId id="2416" r:id="rId117"/>
    <p:sldId id="2417" r:id="rId118"/>
    <p:sldId id="2418" r:id="rId119"/>
    <p:sldId id="2652" r:id="rId120"/>
    <p:sldId id="2712" r:id="rId121"/>
    <p:sldId id="2713" r:id="rId122"/>
    <p:sldId id="2714" r:id="rId123"/>
    <p:sldId id="2716" r:id="rId124"/>
    <p:sldId id="2717" r:id="rId125"/>
    <p:sldId id="2718" r:id="rId126"/>
    <p:sldId id="2719" r:id="rId127"/>
    <p:sldId id="2720" r:id="rId128"/>
    <p:sldId id="2721" r:id="rId129"/>
    <p:sldId id="2722" r:id="rId130"/>
    <p:sldId id="2723" r:id="rId131"/>
    <p:sldId id="2724" r:id="rId132"/>
    <p:sldId id="2725" r:id="rId133"/>
    <p:sldId id="2726" r:id="rId134"/>
    <p:sldId id="2707" r:id="rId135"/>
    <p:sldId id="2708" r:id="rId136"/>
    <p:sldId id="2709" r:id="rId137"/>
    <p:sldId id="2710" r:id="rId138"/>
    <p:sldId id="2711" r:id="rId139"/>
    <p:sldId id="2727" r:id="rId140"/>
    <p:sldId id="2728" r:id="rId141"/>
    <p:sldId id="2729" r:id="rId142"/>
    <p:sldId id="2730" r:id="rId143"/>
    <p:sldId id="2731" r:id="rId144"/>
    <p:sldId id="2732" r:id="rId145"/>
    <p:sldId id="2733" r:id="rId146"/>
    <p:sldId id="2734" r:id="rId147"/>
    <p:sldId id="2735" r:id="rId148"/>
    <p:sldId id="2736" r:id="rId149"/>
    <p:sldId id="2737" r:id="rId150"/>
    <p:sldId id="2738" r:id="rId151"/>
    <p:sldId id="2739" r:id="rId152"/>
    <p:sldId id="2740" r:id="rId153"/>
    <p:sldId id="2741" r:id="rId154"/>
    <p:sldId id="2742" r:id="rId155"/>
    <p:sldId id="2420" r:id="rId156"/>
    <p:sldId id="2419" r:id="rId157"/>
    <p:sldId id="2421" r:id="rId158"/>
    <p:sldId id="2422" r:id="rId159"/>
    <p:sldId id="2423" r:id="rId160"/>
    <p:sldId id="2424" r:id="rId161"/>
    <p:sldId id="2425" r:id="rId162"/>
    <p:sldId id="2426" r:id="rId163"/>
    <p:sldId id="2427" r:id="rId164"/>
    <p:sldId id="2428" r:id="rId165"/>
    <p:sldId id="2429" r:id="rId166"/>
    <p:sldId id="2430" r:id="rId167"/>
    <p:sldId id="2431" r:id="rId168"/>
    <p:sldId id="2432" r:id="rId169"/>
    <p:sldId id="2457" r:id="rId170"/>
    <p:sldId id="2459" r:id="rId171"/>
    <p:sldId id="2458" r:id="rId172"/>
    <p:sldId id="2460" r:id="rId173"/>
    <p:sldId id="2461" r:id="rId174"/>
    <p:sldId id="2463" r:id="rId175"/>
    <p:sldId id="2464" r:id="rId176"/>
    <p:sldId id="2465" r:id="rId177"/>
    <p:sldId id="2466" r:id="rId178"/>
    <p:sldId id="2467" r:id="rId179"/>
    <p:sldId id="2468" r:id="rId180"/>
    <p:sldId id="2469" r:id="rId181"/>
    <p:sldId id="2470" r:id="rId182"/>
    <p:sldId id="2471" r:id="rId183"/>
    <p:sldId id="2472" r:id="rId184"/>
    <p:sldId id="2779" r:id="rId185"/>
    <p:sldId id="2474" r:id="rId186"/>
    <p:sldId id="2473" r:id="rId187"/>
    <p:sldId id="2780" r:id="rId188"/>
    <p:sldId id="2783" r:id="rId189"/>
    <p:sldId id="2497" r:id="rId190"/>
    <p:sldId id="2475" r:id="rId191"/>
    <p:sldId id="2476" r:id="rId192"/>
    <p:sldId id="2477" r:id="rId193"/>
    <p:sldId id="2478" r:id="rId194"/>
    <p:sldId id="2479" r:id="rId195"/>
    <p:sldId id="2480" r:id="rId196"/>
    <p:sldId id="2481" r:id="rId197"/>
    <p:sldId id="2482" r:id="rId198"/>
    <p:sldId id="2483" r:id="rId199"/>
    <p:sldId id="2484" r:id="rId200"/>
    <p:sldId id="2485" r:id="rId201"/>
    <p:sldId id="2486" r:id="rId202"/>
    <p:sldId id="2487" r:id="rId203"/>
    <p:sldId id="2743" r:id="rId204"/>
    <p:sldId id="2351" r:id="rId205"/>
    <p:sldId id="2355" r:id="rId206"/>
    <p:sldId id="2356" r:id="rId207"/>
    <p:sldId id="2357" r:id="rId208"/>
    <p:sldId id="2358" r:id="rId209"/>
    <p:sldId id="2359" r:id="rId210"/>
    <p:sldId id="2360" r:id="rId211"/>
    <p:sldId id="2366" r:id="rId212"/>
    <p:sldId id="2367" r:id="rId213"/>
    <p:sldId id="2368" r:id="rId214"/>
    <p:sldId id="2391" r:id="rId215"/>
    <p:sldId id="2392" r:id="rId216"/>
    <p:sldId id="2393" r:id="rId217"/>
    <p:sldId id="2394" r:id="rId218"/>
    <p:sldId id="2395" r:id="rId219"/>
    <p:sldId id="2396" r:id="rId220"/>
    <p:sldId id="2397" r:id="rId221"/>
    <p:sldId id="2398" r:id="rId222"/>
    <p:sldId id="2399" r:id="rId223"/>
    <p:sldId id="2400" r:id="rId224"/>
    <p:sldId id="2401" r:id="rId225"/>
    <p:sldId id="2402" r:id="rId226"/>
    <p:sldId id="2403" r:id="rId227"/>
    <p:sldId id="2404" r:id="rId228"/>
    <p:sldId id="2498" r:id="rId229"/>
    <p:sldId id="2499" r:id="rId230"/>
    <p:sldId id="2500" r:id="rId231"/>
    <p:sldId id="2501" r:id="rId232"/>
    <p:sldId id="2502" r:id="rId233"/>
    <p:sldId id="2503" r:id="rId234"/>
    <p:sldId id="2504" r:id="rId235"/>
    <p:sldId id="2505" r:id="rId236"/>
    <p:sldId id="2506" r:id="rId237"/>
    <p:sldId id="2507" r:id="rId238"/>
    <p:sldId id="2508" r:id="rId239"/>
    <p:sldId id="2509" r:id="rId240"/>
    <p:sldId id="2510" r:id="rId241"/>
    <p:sldId id="2511" r:id="rId242"/>
    <p:sldId id="2512" r:id="rId243"/>
    <p:sldId id="2513" r:id="rId244"/>
    <p:sldId id="2514" r:id="rId245"/>
    <p:sldId id="2515" r:id="rId246"/>
    <p:sldId id="2516" r:id="rId247"/>
    <p:sldId id="2517" r:id="rId248"/>
    <p:sldId id="2911" r:id="rId249"/>
    <p:sldId id="2518" r:id="rId250"/>
    <p:sldId id="2521" r:id="rId251"/>
    <p:sldId id="2522" r:id="rId252"/>
    <p:sldId id="2523" r:id="rId253"/>
    <p:sldId id="2524" r:id="rId254"/>
    <p:sldId id="2525" r:id="rId255"/>
    <p:sldId id="2820" r:id="rId256"/>
    <p:sldId id="2821" r:id="rId257"/>
    <p:sldId id="2825" r:id="rId258"/>
    <p:sldId id="2822" r:id="rId259"/>
    <p:sldId id="2823" r:id="rId260"/>
    <p:sldId id="2826" r:id="rId261"/>
    <p:sldId id="2827" r:id="rId262"/>
    <p:sldId id="2824" r:id="rId263"/>
    <p:sldId id="2828" r:id="rId264"/>
    <p:sldId id="2830" r:id="rId265"/>
    <p:sldId id="2831" r:id="rId266"/>
    <p:sldId id="2832" r:id="rId267"/>
    <p:sldId id="2829" r:id="rId268"/>
    <p:sldId id="2833" r:id="rId269"/>
    <p:sldId id="2834" r:id="rId270"/>
    <p:sldId id="2835" r:id="rId271"/>
    <p:sldId id="2865" r:id="rId272"/>
    <p:sldId id="2836" r:id="rId273"/>
    <p:sldId id="2864" r:id="rId274"/>
    <p:sldId id="2837" r:id="rId275"/>
    <p:sldId id="2838" r:id="rId276"/>
    <p:sldId id="2839" r:id="rId277"/>
    <p:sldId id="2840" r:id="rId278"/>
    <p:sldId id="2841" r:id="rId279"/>
    <p:sldId id="2842" r:id="rId280"/>
    <p:sldId id="2843" r:id="rId281"/>
    <p:sldId id="2844" r:id="rId282"/>
    <p:sldId id="2845" r:id="rId283"/>
    <p:sldId id="2899" r:id="rId284"/>
    <p:sldId id="2900" r:id="rId285"/>
    <p:sldId id="2901" r:id="rId286"/>
    <p:sldId id="2902" r:id="rId287"/>
    <p:sldId id="2903" r:id="rId288"/>
    <p:sldId id="2904" r:id="rId289"/>
    <p:sldId id="2905" r:id="rId290"/>
    <p:sldId id="2906" r:id="rId291"/>
    <p:sldId id="2907" r:id="rId292"/>
    <p:sldId id="2908" r:id="rId293"/>
    <p:sldId id="2909" r:id="rId294"/>
    <p:sldId id="2526" r:id="rId295"/>
    <p:sldId id="2527" r:id="rId296"/>
    <p:sldId id="2910" r:id="rId297"/>
    <p:sldId id="2528" r:id="rId298"/>
    <p:sldId id="2529" r:id="rId299"/>
    <p:sldId id="2530" r:id="rId300"/>
    <p:sldId id="2531" r:id="rId301"/>
    <p:sldId id="2532" r:id="rId302"/>
    <p:sldId id="2533" r:id="rId303"/>
    <p:sldId id="2534" r:id="rId304"/>
    <p:sldId id="2535" r:id="rId305"/>
    <p:sldId id="2545" r:id="rId306"/>
    <p:sldId id="2536" r:id="rId307"/>
    <p:sldId id="2537" r:id="rId308"/>
    <p:sldId id="2538" r:id="rId309"/>
    <p:sldId id="2539" r:id="rId310"/>
    <p:sldId id="2540" r:id="rId311"/>
    <p:sldId id="2541" r:id="rId312"/>
    <p:sldId id="2542" r:id="rId313"/>
    <p:sldId id="2543" r:id="rId314"/>
    <p:sldId id="2544" r:id="rId315"/>
    <p:sldId id="2912" r:id="rId316"/>
    <p:sldId id="2934" r:id="rId317"/>
    <p:sldId id="2913" r:id="rId318"/>
    <p:sldId id="2914" r:id="rId319"/>
    <p:sldId id="2915" r:id="rId320"/>
    <p:sldId id="2916" r:id="rId321"/>
    <p:sldId id="2917" r:id="rId322"/>
    <p:sldId id="2918" r:id="rId323"/>
    <p:sldId id="2919" r:id="rId324"/>
    <p:sldId id="2920" r:id="rId325"/>
    <p:sldId id="2921" r:id="rId326"/>
    <p:sldId id="2922" r:id="rId327"/>
    <p:sldId id="2923" r:id="rId328"/>
    <p:sldId id="2924" r:id="rId329"/>
    <p:sldId id="2925" r:id="rId330"/>
    <p:sldId id="2546" r:id="rId331"/>
    <p:sldId id="2547" r:id="rId332"/>
    <p:sldId id="2548" r:id="rId333"/>
    <p:sldId id="2549" r:id="rId334"/>
    <p:sldId id="2550" r:id="rId335"/>
    <p:sldId id="2551" r:id="rId336"/>
    <p:sldId id="2552" r:id="rId337"/>
    <p:sldId id="2553" r:id="rId338"/>
    <p:sldId id="2554" r:id="rId339"/>
    <p:sldId id="2555" r:id="rId340"/>
    <p:sldId id="2556" r:id="rId341"/>
    <p:sldId id="2557" r:id="rId342"/>
    <p:sldId id="2558" r:id="rId343"/>
    <p:sldId id="2559" r:id="rId344"/>
    <p:sldId id="2560" r:id="rId345"/>
    <p:sldId id="2577" r:id="rId346"/>
    <p:sldId id="2578" r:id="rId347"/>
    <p:sldId id="2579" r:id="rId348"/>
    <p:sldId id="2580" r:id="rId349"/>
    <p:sldId id="2581" r:id="rId350"/>
    <p:sldId id="2582" r:id="rId351"/>
    <p:sldId id="2561" r:id="rId352"/>
    <p:sldId id="2562" r:id="rId353"/>
    <p:sldId id="2563" r:id="rId354"/>
    <p:sldId id="2564" r:id="rId355"/>
    <p:sldId id="2583" r:id="rId356"/>
    <p:sldId id="2585" r:id="rId357"/>
    <p:sldId id="2584" r:id="rId358"/>
    <p:sldId id="2587" r:id="rId359"/>
    <p:sldId id="2611" r:id="rId360"/>
    <p:sldId id="2935" r:id="rId361"/>
    <p:sldId id="2586" r:id="rId362"/>
    <p:sldId id="2936" r:id="rId363"/>
    <p:sldId id="2937" r:id="rId364"/>
    <p:sldId id="2938" r:id="rId365"/>
    <p:sldId id="2939" r:id="rId366"/>
    <p:sldId id="2940" r:id="rId367"/>
    <p:sldId id="2941" r:id="rId368"/>
    <p:sldId id="2942" r:id="rId369"/>
    <p:sldId id="2943" r:id="rId370"/>
    <p:sldId id="2944" r:id="rId371"/>
    <p:sldId id="2950" r:id="rId372"/>
    <p:sldId id="2949" r:id="rId373"/>
    <p:sldId id="2945" r:id="rId374"/>
    <p:sldId id="2946" r:id="rId375"/>
    <p:sldId id="2947" r:id="rId376"/>
    <p:sldId id="2948" r:id="rId377"/>
    <p:sldId id="2960" r:id="rId378"/>
    <p:sldId id="2588" r:id="rId379"/>
    <p:sldId id="2951" r:id="rId380"/>
    <p:sldId id="2952" r:id="rId381"/>
    <p:sldId id="2953" r:id="rId382"/>
    <p:sldId id="2954" r:id="rId383"/>
    <p:sldId id="2955" r:id="rId384"/>
    <p:sldId id="2956" r:id="rId385"/>
    <p:sldId id="2957" r:id="rId386"/>
    <p:sldId id="2958" r:id="rId387"/>
    <p:sldId id="2959" r:id="rId388"/>
    <p:sldId id="2767" r:id="rId389"/>
    <p:sldId id="2768" r:id="rId390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0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notesMaster" Target="notesMasters/notesMaster1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presProps" Target="presProps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viewProps" Target="view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tableStyles" Target="tableStyle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8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099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876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81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2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07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748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64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910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572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537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5358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469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473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510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3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7392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5764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779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26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568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70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590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415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794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08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65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449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509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379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115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483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7017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07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112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873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349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2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810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8908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817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989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2735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9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731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558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84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206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497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462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570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21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78985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44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785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426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069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33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174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8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126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171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9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1781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552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565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23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89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68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3638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112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468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7417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29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96232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8582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97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12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9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627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9139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14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963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414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31876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2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679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6591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2862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167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0495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473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9667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890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499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8589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4553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596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777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435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559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297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24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7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2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1547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88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0539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549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5273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576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1574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5306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72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316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9980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17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956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46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49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974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798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441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035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53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4995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41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80463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4894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6320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158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4901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018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4287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1277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6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146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3811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8859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751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7421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7118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721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2028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958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3136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957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4978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400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3698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7264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0882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759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7868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896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920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0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1583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1128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20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0108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138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5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7120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198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2481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911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22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4720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3907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823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6338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7908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4863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2945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881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395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5889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652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0841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5854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7177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5896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071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4104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782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810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9385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74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312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3593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353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102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854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788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585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8249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6288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9836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078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1053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62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8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025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7576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5482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4918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42530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51639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932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362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8670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195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29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9639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4054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1280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4465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823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6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7962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38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7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1065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9010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140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743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2228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3137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98816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3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2525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0128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6778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061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0454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280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1157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0149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532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26372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73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231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641018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3894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1766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96464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4775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20025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9512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28405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54035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66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56835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6208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78515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8730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9194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216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19849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36818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0763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4020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9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1588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59547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497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9654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58668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91207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240478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706867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8332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55916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2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783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2976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71128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6505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95847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54600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70683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01295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9933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7280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40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1396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460535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84039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603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76199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5220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30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06452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71178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7712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67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8295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324865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4665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61730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147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2923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2021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0751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64942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07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14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3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1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07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92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4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90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14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8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15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11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69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0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7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3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09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9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88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73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6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627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3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01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97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30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82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24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03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2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7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867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2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75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8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17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93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11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073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150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57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7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75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73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998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45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68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41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93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59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0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8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131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9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007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306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92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916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56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54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="" xmlns:a16="http://schemas.microsoft.com/office/drawing/2014/main" id="{DA96003B-5DC6-4B30-AB01-EE0F8B1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62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393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83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39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063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39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410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07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172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10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83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92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88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1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37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2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491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76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195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30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2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467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4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188221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0BDAAD8-A076-443F-82F4-3EAEA7EB1161}"/>
              </a:ext>
            </a:extLst>
          </p:cNvPr>
          <p:cNvSpPr/>
          <p:nvPr userDrawn="1"/>
        </p:nvSpPr>
        <p:spPr>
          <a:xfrm>
            <a:off x="210589" y="133004"/>
            <a:ext cx="2349731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20095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984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5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207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20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40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031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784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8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7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34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5" y="894293"/>
            <a:ext cx="11478844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0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67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7911" y="683641"/>
            <a:ext cx="11594465" cy="0"/>
          </a:xfrm>
          <a:custGeom>
            <a:avLst/>
            <a:gdLst/>
            <a:ahLst/>
            <a:cxnLst/>
            <a:rect l="l" t="t" r="r" b="b"/>
            <a:pathLst>
              <a:path w="11594465">
                <a:moveTo>
                  <a:pt x="0" y="0"/>
                </a:moveTo>
                <a:lnTo>
                  <a:pt x="11594109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609" y="304312"/>
            <a:ext cx="1168278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9300" y="2157983"/>
            <a:ext cx="8153400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319" y="6460654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67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lnervana.com/demystifying-deep-reinforcement-learning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81.png"/><Relationship Id="rId4" Type="http://schemas.openxmlformats.org/officeDocument/2006/relationships/image" Target="../media/image1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18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8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9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8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4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9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0.png"/><Relationship Id="rId4" Type="http://schemas.openxmlformats.org/officeDocument/2006/relationships/image" Target="../media/image10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39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1940.png"/><Relationship Id="rId4" Type="http://schemas.openxmlformats.org/officeDocument/2006/relationships/image" Target="../media/image1930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png"/><Relationship Id="rId5" Type="http://schemas.openxmlformats.org/officeDocument/2006/relationships/image" Target="../media/image2050.png"/><Relationship Id="rId4" Type="http://schemas.openxmlformats.org/officeDocument/2006/relationships/image" Target="../media/image18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0.png"/><Relationship Id="rId5" Type="http://schemas.openxmlformats.org/officeDocument/2006/relationships/image" Target="../media/image2080.png"/><Relationship Id="rId4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5" Type="http://schemas.openxmlformats.org/officeDocument/2006/relationships/image" Target="../media/image2110.png"/><Relationship Id="rId4" Type="http://schemas.openxmlformats.org/officeDocument/2006/relationships/image" Target="../media/image188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3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77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4820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43A29F6-46DB-48CA-B85A-34926E4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8"/>
            <a:ext cx="74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AC5DEA-0D12-42A5-A11C-5C14464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53125" cy="423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6D27763-85C0-417B-B9E4-BA660321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57400"/>
            <a:ext cx="6496050" cy="3810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767CD28C-8CB9-43BF-A60A-DA123398AE27}"/>
              </a:ext>
            </a:extLst>
          </p:cNvPr>
          <p:cNvSpPr/>
          <p:nvPr/>
        </p:nvSpPr>
        <p:spPr>
          <a:xfrm>
            <a:off x="4114800" y="20574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="" xmlns:a16="http://schemas.microsoft.com/office/drawing/2014/main" id="{91AA1315-39C5-4E95-81A7-AA95B646A2D2}"/>
              </a:ext>
            </a:extLst>
          </p:cNvPr>
          <p:cNvCxnSpPr/>
          <p:nvPr/>
        </p:nvCxnSpPr>
        <p:spPr>
          <a:xfrm rot="10800000">
            <a:off x="2362200" y="2133600"/>
            <a:ext cx="1752600" cy="457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CAC19A18-1E25-41B9-874F-B6B1820BC87E}"/>
              </a:ext>
            </a:extLst>
          </p:cNvPr>
          <p:cNvSpPr/>
          <p:nvPr/>
        </p:nvSpPr>
        <p:spPr>
          <a:xfrm>
            <a:off x="4093345" y="3863774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="" xmlns:a16="http://schemas.microsoft.com/office/drawing/2014/main" id="{9299C8E1-D594-4822-88E6-EAE4AA29CA19}"/>
              </a:ext>
            </a:extLst>
          </p:cNvPr>
          <p:cNvCxnSpPr>
            <a:cxnSpLocks/>
          </p:cNvCxnSpPr>
          <p:nvPr/>
        </p:nvCxnSpPr>
        <p:spPr>
          <a:xfrm rot="10800000">
            <a:off x="2362199" y="3429000"/>
            <a:ext cx="1731146" cy="968174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A951C7-C77F-42D1-B892-74A4961B03DB}"/>
              </a:ext>
            </a:extLst>
          </p:cNvPr>
          <p:cNvSpPr txBox="1"/>
          <p:nvPr/>
        </p:nvSpPr>
        <p:spPr>
          <a:xfrm>
            <a:off x="838200" y="5229225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4E29F2E-D1AF-4B35-A237-17E8E93B652F}"/>
              </a:ext>
            </a:extLst>
          </p:cNvPr>
          <p:cNvCxnSpPr/>
          <p:nvPr/>
        </p:nvCxnSpPr>
        <p:spPr>
          <a:xfrm flipV="1">
            <a:off x="1143000" y="5029200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84F1A9AA-810F-4255-821B-A4741F6D7702}"/>
              </a:ext>
            </a:extLst>
          </p:cNvPr>
          <p:cNvCxnSpPr/>
          <p:nvPr/>
        </p:nvCxnSpPr>
        <p:spPr>
          <a:xfrm flipV="1">
            <a:off x="14478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913F84BF-CB27-4212-8FBB-8645B6CC3FF4}"/>
              </a:ext>
            </a:extLst>
          </p:cNvPr>
          <p:cNvCxnSpPr/>
          <p:nvPr/>
        </p:nvCxnSpPr>
        <p:spPr>
          <a:xfrm flipV="1">
            <a:off x="1752600" y="50309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E7C87A59-0C4B-45AD-8E07-9E56D591F308}"/>
              </a:ext>
            </a:extLst>
          </p:cNvPr>
          <p:cNvCxnSpPr/>
          <p:nvPr/>
        </p:nvCxnSpPr>
        <p:spPr>
          <a:xfrm flipV="1">
            <a:off x="21336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7FB589A-492A-4FBC-8CB5-F2BB87FB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"/>
            <a:ext cx="9753600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03A8AE4-90A8-4818-9DFD-46D6F32A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5178"/>
            <a:ext cx="7839075" cy="6096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27AC1C44-4474-400E-87A0-7EA877FD4CA3}"/>
              </a:ext>
            </a:extLst>
          </p:cNvPr>
          <p:cNvSpPr/>
          <p:nvPr/>
        </p:nvSpPr>
        <p:spPr>
          <a:xfrm>
            <a:off x="214993" y="4038600"/>
            <a:ext cx="1309007" cy="2514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E63B69D-2F50-4835-91AF-259ED9DDAE4B}"/>
              </a:ext>
            </a:extLst>
          </p:cNvPr>
          <p:cNvSpPr txBox="1"/>
          <p:nvPr/>
        </p:nvSpPr>
        <p:spPr>
          <a:xfrm>
            <a:off x="1748628" y="4572000"/>
            <a:ext cx="464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게임이 실패 했기 때문에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에는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이 </a:t>
            </a:r>
            <a:r>
              <a:rPr lang="ko-KR" altLang="en-US" sz="1400" b="1" dirty="0" err="1"/>
              <a:t>저장되</a:t>
            </a:r>
            <a:r>
              <a:rPr lang="ko-KR" altLang="en-US" sz="1400" b="1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4488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F4B22A6-BE24-45E6-9242-A1B7C5BC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58007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87559ED-FAE6-4B0A-B73C-E07CF862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3" b="-2671"/>
          <a:stretch/>
        </p:blipFill>
        <p:spPr>
          <a:xfrm>
            <a:off x="0" y="35511"/>
            <a:ext cx="7772400" cy="6723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1FFD644-A29F-4239-B46A-3DB3E912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9" t="18433" r="17695" b="12864"/>
          <a:stretch/>
        </p:blipFill>
        <p:spPr>
          <a:xfrm>
            <a:off x="5943600" y="2514600"/>
            <a:ext cx="5105401" cy="3124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F003EF16-FF25-457C-AB67-3A8D43DEC059}"/>
              </a:ext>
            </a:extLst>
          </p:cNvPr>
          <p:cNvSpPr/>
          <p:nvPr/>
        </p:nvSpPr>
        <p:spPr>
          <a:xfrm>
            <a:off x="8229600" y="46482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="" xmlns:a16="http://schemas.microsoft.com/office/drawing/2014/main" id="{27329397-9E3E-4211-8BB6-1440C1B90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19200" y="5181600"/>
            <a:ext cx="7010400" cy="90719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789359-ACF0-490F-9935-312CD16232FD}"/>
              </a:ext>
            </a:extLst>
          </p:cNvPr>
          <p:cNvSpPr txBox="1"/>
          <p:nvPr/>
        </p:nvSpPr>
        <p:spPr>
          <a:xfrm>
            <a:off x="-76200" y="6542312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F7090906-8304-4658-84A6-15A911E1C90E}"/>
              </a:ext>
            </a:extLst>
          </p:cNvPr>
          <p:cNvCxnSpPr/>
          <p:nvPr/>
        </p:nvCxnSpPr>
        <p:spPr>
          <a:xfrm flipV="1">
            <a:off x="228600" y="6342287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0C2FD6B1-E706-4C34-98E8-103BAB27228F}"/>
              </a:ext>
            </a:extLst>
          </p:cNvPr>
          <p:cNvCxnSpPr/>
          <p:nvPr/>
        </p:nvCxnSpPr>
        <p:spPr>
          <a:xfrm flipV="1">
            <a:off x="5334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8FF10F3E-76B3-436C-B619-BAF5E8D6924D}"/>
              </a:ext>
            </a:extLst>
          </p:cNvPr>
          <p:cNvCxnSpPr/>
          <p:nvPr/>
        </p:nvCxnSpPr>
        <p:spPr>
          <a:xfrm flipV="1">
            <a:off x="838200" y="634407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5B195AE1-6F1C-43B6-A3A7-9E044DF81724}"/>
              </a:ext>
            </a:extLst>
          </p:cNvPr>
          <p:cNvCxnSpPr/>
          <p:nvPr/>
        </p:nvCxnSpPr>
        <p:spPr>
          <a:xfrm flipV="1">
            <a:off x="12192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7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1C99637-2020-4707-BE47-126457F4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7" y="733425"/>
            <a:ext cx="7362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95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316FECD-348C-4098-816E-473A2EC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562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C37BA59-37BD-47E1-B72F-539AF342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3"/>
          <a:stretch/>
        </p:blipFill>
        <p:spPr>
          <a:xfrm>
            <a:off x="22194" y="0"/>
            <a:ext cx="851791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70A7E35-D40C-4190-B5CD-5502AAA1EF0E}"/>
              </a:ext>
            </a:extLst>
          </p:cNvPr>
          <p:cNvSpPr txBox="1"/>
          <p:nvPr/>
        </p:nvSpPr>
        <p:spPr>
          <a:xfrm>
            <a:off x="-76200" y="6515158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7EB4002A-10DD-45D9-A885-0F9A573EAD63}"/>
              </a:ext>
            </a:extLst>
          </p:cNvPr>
          <p:cNvCxnSpPr/>
          <p:nvPr/>
        </p:nvCxnSpPr>
        <p:spPr>
          <a:xfrm flipV="1">
            <a:off x="228600" y="6315133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5387D0C4-9173-41B5-9E34-03EEB95468DF}"/>
              </a:ext>
            </a:extLst>
          </p:cNvPr>
          <p:cNvCxnSpPr/>
          <p:nvPr/>
        </p:nvCxnSpPr>
        <p:spPr>
          <a:xfrm flipV="1">
            <a:off x="5334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B8F6FC42-13C8-4EAB-BE5E-D172172882BC}"/>
              </a:ext>
            </a:extLst>
          </p:cNvPr>
          <p:cNvCxnSpPr/>
          <p:nvPr/>
        </p:nvCxnSpPr>
        <p:spPr>
          <a:xfrm flipV="1">
            <a:off x="838200" y="6316921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E7A59BD3-D07C-49CD-B12C-A167484F698E}"/>
              </a:ext>
            </a:extLst>
          </p:cNvPr>
          <p:cNvCxnSpPr/>
          <p:nvPr/>
        </p:nvCxnSpPr>
        <p:spPr>
          <a:xfrm flipV="1">
            <a:off x="12192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427645A-FD2F-4388-A3E3-BC7BF2DD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40" y="2017170"/>
            <a:ext cx="7210425" cy="42957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92909625-A750-4786-BF07-BB586FA9F4A8}"/>
              </a:ext>
            </a:extLst>
          </p:cNvPr>
          <p:cNvSpPr/>
          <p:nvPr/>
        </p:nvSpPr>
        <p:spPr>
          <a:xfrm>
            <a:off x="6553200" y="505134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="" xmlns:a16="http://schemas.microsoft.com/office/drawing/2014/main" id="{90D1C85D-5A1E-42A3-9993-C264FBD18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0" y="5584748"/>
            <a:ext cx="5181600" cy="11950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36F05DA-8DB9-4D6A-8DBA-6F64C836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51" y="2209800"/>
            <a:ext cx="1661061" cy="963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B87C6686-5C14-4B26-B972-87AD35B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3" y="2209800"/>
            <a:ext cx="1661062" cy="945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29CB85D7-9FA8-4D65-A6FF-8EEBEB67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2193218"/>
            <a:ext cx="1691574" cy="980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972E47F-C0AD-4EF2-9192-723A42D3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3141307"/>
            <a:ext cx="1691574" cy="980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806F8A8-F37A-44BD-B049-108221E7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4122059"/>
            <a:ext cx="1691574" cy="99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110B5FC-FEA6-4D2F-9CC4-A8127F4F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2" y="4140765"/>
            <a:ext cx="1691574" cy="9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7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0B9CC39-2242-4594-BE16-BF4D21E3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029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904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208EFBC-1596-4D05-9AC0-7FAC8F1D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0" y="914400"/>
            <a:ext cx="6981825" cy="5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CDC9384-BC5E-42FE-BAD1-175D923706D6}"/>
              </a:ext>
            </a:extLst>
          </p:cNvPr>
          <p:cNvSpPr txBox="1"/>
          <p:nvPr/>
        </p:nvSpPr>
        <p:spPr>
          <a:xfrm>
            <a:off x="304800" y="6581001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04B61FE8-A465-4A6B-9683-2D221D99E301}"/>
              </a:ext>
            </a:extLst>
          </p:cNvPr>
          <p:cNvCxnSpPr/>
          <p:nvPr/>
        </p:nvCxnSpPr>
        <p:spPr>
          <a:xfrm flipV="1">
            <a:off x="609600" y="6380976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9E96B659-715B-4F9B-A7E2-5D4957060C37}"/>
              </a:ext>
            </a:extLst>
          </p:cNvPr>
          <p:cNvCxnSpPr/>
          <p:nvPr/>
        </p:nvCxnSpPr>
        <p:spPr>
          <a:xfrm flipV="1">
            <a:off x="9144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6ED7F763-BD3B-406F-B682-A6DBAD5C939E}"/>
              </a:ext>
            </a:extLst>
          </p:cNvPr>
          <p:cNvCxnSpPr/>
          <p:nvPr/>
        </p:nvCxnSpPr>
        <p:spPr>
          <a:xfrm flipV="1">
            <a:off x="1219200" y="6382764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6B519AF7-D3E4-429E-837A-2C11D5641054}"/>
              </a:ext>
            </a:extLst>
          </p:cNvPr>
          <p:cNvCxnSpPr/>
          <p:nvPr/>
        </p:nvCxnSpPr>
        <p:spPr>
          <a:xfrm flipV="1">
            <a:off x="16002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91" y="1863314"/>
            <a:ext cx="7210425" cy="42957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6818051" y="4897493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502" y="2055944"/>
            <a:ext cx="1661061" cy="96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4" y="2055944"/>
            <a:ext cx="1661062" cy="9453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039362"/>
            <a:ext cx="1691574" cy="9807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987451"/>
            <a:ext cx="1691574" cy="980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3968203"/>
            <a:ext cx="1691574" cy="9994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3" y="3986909"/>
            <a:ext cx="1691574" cy="98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5858329" y="3598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380778" y="42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7528252" y="4571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5815510" y="2596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5847496" y="3006663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=""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5839518" y="4011201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975647" y="4292619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=""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7528252" y="5042804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=""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8750328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=""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10321549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5BC3A86-0E6C-48A6-AC9F-564B392A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4343400" cy="4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4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6B36C1C-079C-4813-B9B9-48A7828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46682"/>
            <a:ext cx="9799450" cy="62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F6BC5C9-AECD-494E-9D4D-7B9E345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59999"/>
            <a:ext cx="1514475" cy="61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E19A995-EEAB-4157-A1F7-7F6A8796B4E8}"/>
              </a:ext>
            </a:extLst>
          </p:cNvPr>
          <p:cNvSpPr txBox="1"/>
          <p:nvPr/>
        </p:nvSpPr>
        <p:spPr>
          <a:xfrm>
            <a:off x="3429000" y="220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학습이 끝났으므로 한번에 길을 잘 </a:t>
            </a:r>
            <a:r>
              <a:rPr lang="ko-KR" altLang="en-US" b="1" dirty="0" err="1"/>
              <a:t>찾아감</a:t>
            </a:r>
            <a:endParaRPr lang="en-US" altLang="ko-KR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="" xmlns:a16="http://schemas.microsoft.com/office/drawing/2014/main" id="{F991F6DA-0412-4346-A039-1565C4733E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90600" y="1981200"/>
            <a:ext cx="2438400" cy="41326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28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5361991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1607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5.1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4286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최대값이 저장된 방향으로 이동하기 때문에 </a:t>
            </a:r>
            <a:r>
              <a:rPr lang="en-US" altLang="ko-KR" dirty="0"/>
              <a:t>1</a:t>
            </a:r>
            <a:r>
              <a:rPr lang="ko-KR" altLang="en-US" dirty="0"/>
              <a:t>이 저장되면 해당 방향으로만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1</a:t>
            </a:r>
            <a:r>
              <a:rPr lang="ko-KR" altLang="en-US" dirty="0"/>
              <a:t>이 저장된 방향이 아닌 다른 방향으로 이동도 하도록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7210425" cy="4295775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="" xmlns:a16="http://schemas.microsoft.com/office/drawing/2014/main" id="{E46E9C94-6097-43EF-9420-AA1D636E3CA0}"/>
              </a:ext>
            </a:extLst>
          </p:cNvPr>
          <p:cNvSpPr/>
          <p:nvPr/>
        </p:nvSpPr>
        <p:spPr>
          <a:xfrm>
            <a:off x="2352860" y="501537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1" y="2173830"/>
            <a:ext cx="1661061" cy="963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3" y="2173830"/>
            <a:ext cx="1661062" cy="9453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2157248"/>
            <a:ext cx="1691574" cy="9807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3105337"/>
            <a:ext cx="1691574" cy="98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4086089"/>
            <a:ext cx="1691574" cy="9994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2" y="4104795"/>
            <a:ext cx="1691574" cy="98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E4932F6-80A3-4EE3-AD7B-C73574646A3C}"/>
              </a:ext>
            </a:extLst>
          </p:cNvPr>
          <p:cNvSpPr txBox="1"/>
          <p:nvPr/>
        </p:nvSpPr>
        <p:spPr>
          <a:xfrm>
            <a:off x="1393138" y="371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915587" y="4337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FD2C5F8-400A-47B7-B447-AA10E4D270F8}"/>
              </a:ext>
            </a:extLst>
          </p:cNvPr>
          <p:cNvSpPr txBox="1"/>
          <p:nvPr/>
        </p:nvSpPr>
        <p:spPr>
          <a:xfrm>
            <a:off x="3063061" y="468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392B15D6-0BD9-4129-8934-2A49293D46D9}"/>
              </a:ext>
            </a:extLst>
          </p:cNvPr>
          <p:cNvSpPr txBox="1"/>
          <p:nvPr/>
        </p:nvSpPr>
        <p:spPr>
          <a:xfrm>
            <a:off x="1350319" y="2714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382305" y="3124549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5">
            <a:extLst>
              <a:ext uri="{FF2B5EF4-FFF2-40B4-BE49-F238E27FC236}">
                <a16:creationId xmlns="" xmlns:a16="http://schemas.microsoft.com/office/drawing/2014/main" id="{ACF146AE-6FBE-4DD4-B749-0D67B2E143BE}"/>
              </a:ext>
            </a:extLst>
          </p:cNvPr>
          <p:cNvSpPr/>
          <p:nvPr/>
        </p:nvSpPr>
        <p:spPr>
          <a:xfrm>
            <a:off x="1374327" y="4129087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10456" y="4410505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7">
            <a:extLst>
              <a:ext uri="{FF2B5EF4-FFF2-40B4-BE49-F238E27FC236}">
                <a16:creationId xmlns="" xmlns:a16="http://schemas.microsoft.com/office/drawing/2014/main" id="{D01784A4-CE3A-4C9D-A020-9ADD4E7CCCC3}"/>
              </a:ext>
            </a:extLst>
          </p:cNvPr>
          <p:cNvSpPr/>
          <p:nvPr/>
        </p:nvSpPr>
        <p:spPr>
          <a:xfrm>
            <a:off x="3063061" y="5160690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8">
            <a:extLst>
              <a:ext uri="{FF2B5EF4-FFF2-40B4-BE49-F238E27FC236}">
                <a16:creationId xmlns="" xmlns:a16="http://schemas.microsoft.com/office/drawing/2014/main" id="{253315A7-215D-474F-B123-12CC041DCD2D}"/>
              </a:ext>
            </a:extLst>
          </p:cNvPr>
          <p:cNvSpPr/>
          <p:nvPr/>
        </p:nvSpPr>
        <p:spPr>
          <a:xfrm>
            <a:off x="4285137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9">
            <a:extLst>
              <a:ext uri="{FF2B5EF4-FFF2-40B4-BE49-F238E27FC236}">
                <a16:creationId xmlns="" xmlns:a16="http://schemas.microsoft.com/office/drawing/2014/main" id="{793E6BEE-A697-440E-9BD7-95E48DB04C8D}"/>
              </a:ext>
            </a:extLst>
          </p:cNvPr>
          <p:cNvSpPr/>
          <p:nvPr/>
        </p:nvSpPr>
        <p:spPr>
          <a:xfrm>
            <a:off x="5856358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8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처음에는 </a:t>
            </a:r>
            <a:r>
              <a:rPr lang="ko-KR" altLang="en-US" dirty="0" err="1"/>
              <a:t>랜덤하게</a:t>
            </a:r>
            <a:r>
              <a:rPr lang="ko-KR" altLang="en-US" dirty="0"/>
              <a:t> 액션을 선택하고 횟수가 거듭되면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선택하는것을</a:t>
            </a:r>
            <a:r>
              <a:rPr lang="ko-KR" altLang="en-US" dirty="0"/>
              <a:t> 줄이고 </a:t>
            </a:r>
            <a:r>
              <a:rPr lang="en-US" altLang="ko-KR" dirty="0"/>
              <a:t>Q</a:t>
            </a:r>
            <a:r>
              <a:rPr lang="ko-KR" altLang="en-US" dirty="0"/>
              <a:t>테이블에서 </a:t>
            </a:r>
            <a:r>
              <a:rPr lang="en-US" altLang="ko-KR" dirty="0"/>
              <a:t>action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7012"/>
            <a:ext cx="10046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 </a:t>
            </a:r>
            <a:r>
              <a:rPr lang="ko-KR" altLang="en-US" dirty="0" err="1"/>
              <a:t>할때</a:t>
            </a:r>
            <a:r>
              <a:rPr lang="ko-KR" altLang="en-US" dirty="0"/>
              <a:t> 다음 </a:t>
            </a:r>
            <a:r>
              <a:rPr lang="en-US" altLang="ko-KR" dirty="0"/>
              <a:t>position </a:t>
            </a:r>
            <a:r>
              <a:rPr lang="ko-KR" altLang="en-US" dirty="0"/>
              <a:t>에 저장된 값 </a:t>
            </a:r>
            <a:r>
              <a:rPr lang="en-US" altLang="ko-KR" dirty="0"/>
              <a:t>*0.99 </a:t>
            </a:r>
            <a:r>
              <a:rPr lang="ko-KR" altLang="en-US" dirty="0"/>
              <a:t>를 저장해서 경로가 길어 질 수록 작은 값이 저장되도록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첫번째</a:t>
            </a:r>
            <a:r>
              <a:rPr lang="ko-KR" altLang="en-US" dirty="0"/>
              <a:t> 셀에서 아래로 </a:t>
            </a:r>
            <a:r>
              <a:rPr lang="ko-KR" altLang="en-US" dirty="0" err="1"/>
              <a:t>갈때가</a:t>
            </a:r>
            <a:r>
              <a:rPr lang="ko-KR" altLang="en-US" dirty="0"/>
              <a:t> 경로가 더 짧아서 더 </a:t>
            </a:r>
            <a:r>
              <a:rPr lang="ko-KR" altLang="en-US" dirty="0" err="1"/>
              <a:t>큰값이</a:t>
            </a:r>
            <a:r>
              <a:rPr lang="ko-KR" altLang="en-US" dirty="0"/>
              <a:t>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테이블에서 최대 값이 저장된 방향으로 이동함으로 아래로 이동함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7" y="1500353"/>
            <a:ext cx="4516232" cy="2690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7" y="1601170"/>
            <a:ext cx="1040402" cy="603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1617084"/>
            <a:ext cx="1040402" cy="59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1612002"/>
            <a:ext cx="1059514" cy="6142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19" y="2215073"/>
            <a:ext cx="1059514" cy="6142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2806428"/>
            <a:ext cx="1059513" cy="626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2818144"/>
            <a:ext cx="1059514" cy="6142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3440502"/>
            <a:ext cx="1059514" cy="6142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32382" y="3592146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20711" y="3126665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03176" y="3029629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251710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43471" y="18658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48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17474" y="2204381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22333" y="2829365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583631" y="296537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779944" y="3430005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04078" y="3624412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89" y="1620052"/>
            <a:ext cx="4516232" cy="26906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39" y="1720869"/>
            <a:ext cx="1040402" cy="6032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1736783"/>
            <a:ext cx="1040402" cy="59213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1731701"/>
            <a:ext cx="1059514" cy="6142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41" y="2334772"/>
            <a:ext cx="1059514" cy="6142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2926127"/>
            <a:ext cx="1059513" cy="6260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2937843"/>
            <a:ext cx="1059514" cy="6142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41" y="3550764"/>
            <a:ext cx="1059514" cy="614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09796" y="319890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381668" y="309145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4485" y="2637151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658186" y="20246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073011" y="367152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843190" y="183071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759417" y="1840093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78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381196" y="1939398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476840" y="195626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61982" y="2345993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859" y="290878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>
            <a:off x="7156527" y="3131527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22764" y="354696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886" y="3774834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66050" y="1614255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09054" y="1674073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370718" y="2105550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876800" y="2105550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54656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   </a:t>
            </a:r>
          </a:p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294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3375" y="1075241"/>
            <a:ext cx="8973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805" dirty="0" err="1">
                <a:latin typeface="+mn-ea"/>
                <a:cs typeface="휴먼옛체"/>
              </a:rPr>
              <a:t>에이전</a:t>
            </a:r>
            <a:r>
              <a:rPr sz="4000" spc="-800" dirty="0" err="1">
                <a:latin typeface="+mn-ea"/>
                <a:cs typeface="휴먼옛체"/>
              </a:rPr>
              <a:t>트</a:t>
            </a:r>
            <a:r>
              <a:rPr sz="4000" spc="-580" dirty="0">
                <a:latin typeface="+mn-ea"/>
                <a:cs typeface="휴먼옛체"/>
              </a:rPr>
              <a:t> </a:t>
            </a:r>
            <a:r>
              <a:rPr lang="en-US" altLang="ko-KR" sz="4000" spc="-580" dirty="0">
                <a:latin typeface="+mn-ea"/>
                <a:cs typeface="휴먼옛체"/>
              </a:rPr>
              <a:t> -&gt;</a:t>
            </a:r>
            <a:r>
              <a:rPr sz="4000" spc="5" dirty="0">
                <a:latin typeface="+mn-ea"/>
                <a:cs typeface="Times New Roman"/>
              </a:rPr>
              <a:t> </a:t>
            </a:r>
            <a:r>
              <a:rPr sz="4000" spc="-725" dirty="0">
                <a:latin typeface="+mn-ea"/>
                <a:cs typeface="휴먼옛체"/>
              </a:rPr>
              <a:t>상태</a:t>
            </a:r>
            <a:r>
              <a:rPr sz="4000" spc="-720" dirty="0">
                <a:latin typeface="+mn-ea"/>
                <a:cs typeface="휴먼옛체"/>
              </a:rPr>
              <a:t>를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645" dirty="0">
                <a:latin typeface="+mn-ea"/>
                <a:cs typeface="휴먼옛체"/>
              </a:rPr>
              <a:t>관찰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44" dirty="0">
                <a:latin typeface="+mn-ea"/>
                <a:cs typeface="휴먼옛체"/>
              </a:rPr>
              <a:t>행동</a:t>
            </a:r>
            <a:r>
              <a:rPr sz="4000" spc="-840" dirty="0">
                <a:latin typeface="+mn-ea"/>
                <a:cs typeface="휴먼옛체"/>
              </a:rPr>
              <a:t>을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880" dirty="0">
                <a:latin typeface="+mn-ea"/>
                <a:cs typeface="휴먼옛체"/>
              </a:rPr>
              <a:t>선</a:t>
            </a:r>
            <a:r>
              <a:rPr sz="4000" spc="-885" dirty="0">
                <a:latin typeface="+mn-ea"/>
                <a:cs typeface="휴먼옛체"/>
              </a:rPr>
              <a:t>택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00" dirty="0">
                <a:latin typeface="+mn-ea"/>
                <a:cs typeface="휴먼옛체"/>
              </a:rPr>
              <a:t>목표지향</a:t>
            </a:r>
            <a:endParaRPr sz="4000" dirty="0">
              <a:latin typeface="+mn-ea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4759" y="2567878"/>
            <a:ext cx="4588832" cy="1972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929" y="5618784"/>
            <a:ext cx="76936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000" spc="36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mous,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goa</a:t>
            </a:r>
            <a:r>
              <a:rPr sz="2000" spc="-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000" spc="270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di</a:t>
            </a:r>
            <a:r>
              <a:rPr sz="2000" spc="18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ed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21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25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20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000" spc="40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whi</a:t>
            </a:r>
            <a:r>
              <a:rPr sz="2000" spc="-130" dirty="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obser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an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6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12121"/>
                </a:solidFill>
                <a:latin typeface="Arial"/>
                <a:cs typeface="Arial"/>
              </a:rPr>
              <a:t>vi</a:t>
            </a:r>
            <a:r>
              <a:rPr sz="2000" spc="1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65" dirty="0">
                <a:solidFill>
                  <a:srgbClr val="212121"/>
                </a:solidFill>
                <a:latin typeface="Arial"/>
                <a:cs typeface="Arial"/>
              </a:rPr>
              <a:t>onme</a:t>
            </a:r>
            <a:r>
              <a:rPr sz="2000" spc="-22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46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27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80" dirty="0">
                <a:solidFill>
                  <a:srgbClr val="212121"/>
                </a:solidFill>
                <a:latin typeface="휴먼옛체"/>
                <a:cs typeface="휴먼옛체"/>
              </a:rPr>
              <a:t>위키피디아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187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=""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6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=5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Q[4,1]=dis*np.amax(Q[5,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 flipV="1">
            <a:off x="3703783" y="3219370"/>
            <a:ext cx="2670463" cy="295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=""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position=1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=4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Q[1,2]=dis*np.amax(Q[4,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0.9801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268449" y="2443347"/>
            <a:ext cx="3105796" cy="7760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=""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position=0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Q[0,1]=dis*np.amax(Q[4,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0.970299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>
            <a:off x="1838789" y="1845451"/>
            <a:ext cx="4535457" cy="1373921"/>
          </a:xfrm>
          <a:prstGeom prst="bentConnector4">
            <a:avLst>
              <a:gd name="adj1" fmla="val 11517"/>
              <a:gd name="adj2" fmla="val 15361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=""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24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F67BBA4E-8206-4851-AB5C-AF4F6700F771}"/>
              </a:ext>
            </a:extLst>
          </p:cNvPr>
          <p:cNvSpPr txBox="1"/>
          <p:nvPr/>
        </p:nvSpPr>
        <p:spPr>
          <a:xfrm>
            <a:off x="7121694" y="5566803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="" xmlns:a16="http://schemas.microsoft.com/office/drawing/2014/main" id="{27FA1B29-383A-496D-B4D7-5BF49591A20A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rot="10800000">
            <a:off x="3528988" y="5063845"/>
            <a:ext cx="3592706" cy="826125"/>
          </a:xfrm>
          <a:prstGeom prst="bentConnector3">
            <a:avLst>
              <a:gd name="adj1" fmla="val 28919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30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5929746" y="4217962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position=6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=7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Q[6,1]=dis*np.amax(Q[7,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2" idx="2"/>
          </p:cNvCxnSpPr>
          <p:nvPr/>
        </p:nvCxnSpPr>
        <p:spPr>
          <a:xfrm rot="10800000" flipV="1">
            <a:off x="1828800" y="4956626"/>
            <a:ext cx="4100946" cy="215444"/>
          </a:xfrm>
          <a:prstGeom prst="bentConnector4">
            <a:avLst>
              <a:gd name="adj1" fmla="val 9289"/>
              <a:gd name="adj2" fmla="val 44896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position=3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=6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Q[3,2]=dis*np.amax(Q[7,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=0.9801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50" idx="2"/>
          </p:cNvCxnSpPr>
          <p:nvPr/>
        </p:nvCxnSpPr>
        <p:spPr>
          <a:xfrm rot="10800000">
            <a:off x="1420676" y="4129057"/>
            <a:ext cx="4842385" cy="242794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5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=3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Q[4,3]=dis*np.amax(Q[7,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=0.970299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C681FE3-E7A6-4D72-AE70-A64C287A50D9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2524286" y="3707691"/>
            <a:ext cx="3738774" cy="664161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52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3EAF155C-4E65-4299-A923-86EE83CDA69D}"/>
              </a:ext>
            </a:extLst>
          </p:cNvPr>
          <p:cNvSpPr txBox="1"/>
          <p:nvPr/>
        </p:nvSpPr>
        <p:spPr>
          <a:xfrm>
            <a:off x="6288057" y="125453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최대 값이 저장된 방향으로 이동하면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최단 거리 경로로 이동 가능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="" xmlns:a16="http://schemas.microsoft.com/office/drawing/2014/main" id="{5A02792C-78EC-4A9A-A9DD-212A0BB48646}"/>
              </a:ext>
            </a:extLst>
          </p:cNvPr>
          <p:cNvSpPr/>
          <p:nvPr/>
        </p:nvSpPr>
        <p:spPr>
          <a:xfrm>
            <a:off x="1828799" y="2198132"/>
            <a:ext cx="472554" cy="24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FB566854-1801-4DC7-A2A2-5C319B66CACC}"/>
              </a:ext>
            </a:extLst>
          </p:cNvPr>
          <p:cNvSpPr/>
          <p:nvPr/>
        </p:nvSpPr>
        <p:spPr>
          <a:xfrm>
            <a:off x="2829858" y="2653938"/>
            <a:ext cx="209598" cy="35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="" xmlns:a16="http://schemas.microsoft.com/office/drawing/2014/main" id="{D0A515DC-0831-473E-8F9E-4E1ADCE1813C}"/>
              </a:ext>
            </a:extLst>
          </p:cNvPr>
          <p:cNvSpPr/>
          <p:nvPr/>
        </p:nvSpPr>
        <p:spPr>
          <a:xfrm>
            <a:off x="3358055" y="3753222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="" xmlns:a16="http://schemas.microsoft.com/office/drawing/2014/main" id="{88D645B0-35D4-46A6-AA9B-DF06D3F62B22}"/>
              </a:ext>
            </a:extLst>
          </p:cNvPr>
          <p:cNvSpPr/>
          <p:nvPr/>
        </p:nvSpPr>
        <p:spPr>
          <a:xfrm>
            <a:off x="4358757" y="4093532"/>
            <a:ext cx="301685" cy="314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="" xmlns:a16="http://schemas.microsoft.com/office/drawing/2014/main" id="{8F7BF701-2822-45E6-883E-F2EA4001422B}"/>
              </a:ext>
            </a:extLst>
          </p:cNvPr>
          <p:cNvSpPr/>
          <p:nvPr/>
        </p:nvSpPr>
        <p:spPr>
          <a:xfrm>
            <a:off x="5522908" y="1456698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="" xmlns:a16="http://schemas.microsoft.com/office/drawing/2014/main" id="{47E8EC2B-4679-459A-BD09-9A70DB4BBD69}"/>
              </a:ext>
            </a:extLst>
          </p:cNvPr>
          <p:cNvSpPr/>
          <p:nvPr/>
        </p:nvSpPr>
        <p:spPr>
          <a:xfrm>
            <a:off x="1825433" y="3634888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 55">
            <a:extLst>
              <a:ext uri="{FF2B5EF4-FFF2-40B4-BE49-F238E27FC236}">
                <a16:creationId xmlns="" xmlns:a16="http://schemas.microsoft.com/office/drawing/2014/main" id="{2165A73C-CE5B-410F-8782-08E925F958DD}"/>
              </a:ext>
            </a:extLst>
          </p:cNvPr>
          <p:cNvSpPr/>
          <p:nvPr/>
        </p:nvSpPr>
        <p:spPr>
          <a:xfrm rot="16200000">
            <a:off x="1516297" y="418707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 56">
            <a:extLst>
              <a:ext uri="{FF2B5EF4-FFF2-40B4-BE49-F238E27FC236}">
                <a16:creationId xmlns="" xmlns:a16="http://schemas.microsoft.com/office/drawing/2014/main" id="{AC5FBE37-7861-4678-996F-542EAC9582BC}"/>
              </a:ext>
            </a:extLst>
          </p:cNvPr>
          <p:cNvSpPr/>
          <p:nvPr/>
        </p:nvSpPr>
        <p:spPr>
          <a:xfrm rot="10800000">
            <a:off x="1964852" y="498668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="" xmlns:a16="http://schemas.microsoft.com/office/drawing/2014/main" id="{1EAB4321-87C2-4ADB-AA6E-A27318B1913E}"/>
              </a:ext>
            </a:extLst>
          </p:cNvPr>
          <p:cNvSpPr/>
          <p:nvPr/>
        </p:nvSpPr>
        <p:spPr>
          <a:xfrm rot="10800000">
            <a:off x="5652495" y="2373143"/>
            <a:ext cx="612873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5D3FD439-4BEC-48E4-B3E4-F7E7232AAA45}"/>
              </a:ext>
            </a:extLst>
          </p:cNvPr>
          <p:cNvSpPr txBox="1"/>
          <p:nvPr/>
        </p:nvSpPr>
        <p:spPr>
          <a:xfrm>
            <a:off x="6390409" y="233077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최단 거리가 아닌 경우에는 적은 값이 저장</a:t>
            </a:r>
          </a:p>
        </p:txBody>
      </p:sp>
      <p:sp>
        <p:nvSpPr>
          <p:cNvPr id="60" name="화살표: 왼쪽 59">
            <a:extLst>
              <a:ext uri="{FF2B5EF4-FFF2-40B4-BE49-F238E27FC236}">
                <a16:creationId xmlns="" xmlns:a16="http://schemas.microsoft.com/office/drawing/2014/main" id="{2A1EE82D-F07A-461C-AE38-81FDB863D96A}"/>
              </a:ext>
            </a:extLst>
          </p:cNvPr>
          <p:cNvSpPr/>
          <p:nvPr/>
        </p:nvSpPr>
        <p:spPr>
          <a:xfrm rot="10800000">
            <a:off x="3499753" y="4914476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169" y="1035617"/>
            <a:ext cx="64300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 err="1">
                <a:latin typeface="+mj-ea"/>
                <a:ea typeface="+mj-ea"/>
                <a:cs typeface="휴먼옛체"/>
              </a:rPr>
              <a:t>환</a:t>
            </a:r>
            <a:r>
              <a:rPr sz="4000" spc="-720" dirty="0" err="1">
                <a:latin typeface="+mj-ea"/>
                <a:ea typeface="+mj-ea"/>
                <a:cs typeface="휴먼옛체"/>
              </a:rPr>
              <a:t>경</a:t>
            </a:r>
            <a:r>
              <a:rPr sz="4000" spc="-600" dirty="0">
                <a:latin typeface="+mj-ea"/>
                <a:ea typeface="+mj-ea"/>
                <a:cs typeface="휴먼옛체"/>
              </a:rPr>
              <a:t> </a:t>
            </a:r>
            <a:r>
              <a:rPr lang="en-US" altLang="ko-KR" sz="4000" spc="-600" dirty="0">
                <a:latin typeface="+mj-ea"/>
                <a:ea typeface="+mj-ea"/>
                <a:cs typeface="휴먼옛체"/>
              </a:rPr>
              <a:t>-&gt;</a:t>
            </a:r>
            <a:r>
              <a:rPr sz="4000" spc="5" dirty="0">
                <a:latin typeface="+mj-ea"/>
                <a:ea typeface="+mj-ea"/>
                <a:cs typeface="Times New Roman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에이</a:t>
            </a:r>
            <a:r>
              <a:rPr sz="4000" spc="-819" dirty="0">
                <a:latin typeface="+mj-ea"/>
                <a:ea typeface="+mj-ea"/>
                <a:cs typeface="휴먼옛체"/>
              </a:rPr>
              <a:t>전</a:t>
            </a:r>
            <a:r>
              <a:rPr sz="4000" spc="-840" dirty="0">
                <a:latin typeface="+mj-ea"/>
                <a:ea typeface="+mj-ea"/>
                <a:cs typeface="휴먼옛체"/>
              </a:rPr>
              <a:t>트를</a:t>
            </a:r>
            <a:r>
              <a:rPr sz="4000" spc="-565" dirty="0">
                <a:latin typeface="+mj-ea"/>
                <a:ea typeface="+mj-ea"/>
                <a:cs typeface="휴먼옛체"/>
              </a:rPr>
              <a:t> </a:t>
            </a:r>
            <a:r>
              <a:rPr sz="4000" spc="-645" dirty="0">
                <a:latin typeface="+mj-ea"/>
                <a:ea typeface="+mj-ea"/>
                <a:cs typeface="휴먼옛체"/>
              </a:rPr>
              <a:t>제외</a:t>
            </a:r>
            <a:r>
              <a:rPr sz="4000" spc="-640" dirty="0">
                <a:latin typeface="+mj-ea"/>
                <a:ea typeface="+mj-ea"/>
                <a:cs typeface="휴먼옛체"/>
              </a:rPr>
              <a:t>한</a:t>
            </a:r>
            <a:r>
              <a:rPr sz="4000" spc="-570" dirty="0">
                <a:latin typeface="+mj-ea"/>
                <a:ea typeface="+mj-ea"/>
                <a:cs typeface="휴먼옛체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나머지</a:t>
            </a:r>
            <a:endParaRPr sz="4000" dirty="0">
              <a:latin typeface="+mj-ea"/>
              <a:ea typeface="+mj-ea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6073546"/>
            <a:ext cx="82880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판단하는</a:t>
            </a:r>
            <a:r>
              <a:rPr sz="2400" spc="-38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아이라는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80" dirty="0">
                <a:solidFill>
                  <a:srgbClr val="212121"/>
                </a:solidFill>
                <a:latin typeface="+mn-ea"/>
                <a:cs typeface="휴먼옛체"/>
              </a:rPr>
              <a:t>주체를</a:t>
            </a:r>
            <a:r>
              <a:rPr sz="2400" spc="-35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빼고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40" dirty="0">
                <a:solidFill>
                  <a:srgbClr val="212121"/>
                </a:solidFill>
                <a:latin typeface="+mn-ea"/>
                <a:cs typeface="휴먼옛체"/>
              </a:rPr>
              <a:t>길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과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자전거와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아이의</a:t>
            </a:r>
            <a:r>
              <a:rPr sz="2400" spc="-37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555" dirty="0">
                <a:solidFill>
                  <a:srgbClr val="212121"/>
                </a:solidFill>
                <a:latin typeface="+mn-ea"/>
                <a:cs typeface="휴먼옛체"/>
              </a:rPr>
              <a:t>몸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390" dirty="0">
                <a:solidFill>
                  <a:srgbClr val="212121"/>
                </a:solidFill>
                <a:latin typeface="+mn-ea"/>
                <a:cs typeface="휴먼옛체"/>
              </a:rPr>
              <a:t>또</a:t>
            </a:r>
            <a:r>
              <a:rPr sz="2400" spc="-385" dirty="0">
                <a:solidFill>
                  <a:srgbClr val="212121"/>
                </a:solidFill>
                <a:latin typeface="+mn-ea"/>
                <a:cs typeface="휴먼옛체"/>
              </a:rPr>
              <a:t>한</a:t>
            </a:r>
            <a:r>
              <a:rPr sz="2400" spc="-34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환경이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된다</a:t>
            </a:r>
            <a:endParaRPr sz="2400" dirty="0">
              <a:latin typeface="+mn-ea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6723" y="2261635"/>
            <a:ext cx="5152813" cy="320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0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6BA8BD7-186B-4990-A789-5C6D380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874"/>
            <a:ext cx="759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8F03586-BA18-4CA0-817F-67329AD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553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9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7898D31-6FEC-4908-9CF4-C60711D3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86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9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5A2D4C-4895-41F1-BBC7-D038D119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" y="-86351"/>
            <a:ext cx="772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6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564F22-99C6-4632-A92C-6CF56BBC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0957"/>
            <a:ext cx="6564977" cy="3478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CD894CA-C288-4DE1-AA2D-04DC8F1D4955}"/>
              </a:ext>
            </a:extLst>
          </p:cNvPr>
          <p:cNvSpPr txBox="1"/>
          <p:nvPr/>
        </p:nvSpPr>
        <p:spPr>
          <a:xfrm>
            <a:off x="6611867" y="147817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C37070-978F-4E8B-8673-03E14274B24D}"/>
              </a:ext>
            </a:extLst>
          </p:cNvPr>
          <p:cNvSpPr txBox="1"/>
          <p:nvPr/>
        </p:nvSpPr>
        <p:spPr>
          <a:xfrm>
            <a:off x="6611867" y="180002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6EA929E-4155-4E9C-9915-0504E2725BF6}"/>
              </a:ext>
            </a:extLst>
          </p:cNvPr>
          <p:cNvSpPr txBox="1"/>
          <p:nvPr/>
        </p:nvSpPr>
        <p:spPr>
          <a:xfrm>
            <a:off x="6616485" y="21693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082BB23-DD97-440E-97E3-768C08CF5F92}"/>
              </a:ext>
            </a:extLst>
          </p:cNvPr>
          <p:cNvSpPr txBox="1"/>
          <p:nvPr/>
        </p:nvSpPr>
        <p:spPr>
          <a:xfrm>
            <a:off x="6604940" y="25053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18A7386-44FF-43E4-A983-000869F70105}"/>
              </a:ext>
            </a:extLst>
          </p:cNvPr>
          <p:cNvSpPr txBox="1"/>
          <p:nvPr/>
        </p:nvSpPr>
        <p:spPr>
          <a:xfrm>
            <a:off x="6604940" y="283985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70A30FC-E78C-48FD-A067-80B8A5A44E2A}"/>
              </a:ext>
            </a:extLst>
          </p:cNvPr>
          <p:cNvSpPr txBox="1"/>
          <p:nvPr/>
        </p:nvSpPr>
        <p:spPr>
          <a:xfrm>
            <a:off x="6557248" y="31410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E1172EE-9648-4E01-B62D-1354E403E40E}"/>
              </a:ext>
            </a:extLst>
          </p:cNvPr>
          <p:cNvSpPr txBox="1"/>
          <p:nvPr/>
        </p:nvSpPr>
        <p:spPr>
          <a:xfrm>
            <a:off x="6567995" y="344218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DE58F20-F556-4D97-AEAA-0E62A597C20D}"/>
              </a:ext>
            </a:extLst>
          </p:cNvPr>
          <p:cNvSpPr txBox="1"/>
          <p:nvPr/>
        </p:nvSpPr>
        <p:spPr>
          <a:xfrm>
            <a:off x="6611867" y="379001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C7F985F-B592-4F06-B2AC-9460FE47A6B5}"/>
              </a:ext>
            </a:extLst>
          </p:cNvPr>
          <p:cNvSpPr txBox="1"/>
          <p:nvPr/>
        </p:nvSpPr>
        <p:spPr>
          <a:xfrm>
            <a:off x="1335958" y="4234962"/>
            <a:ext cx="51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            "right",            "down",         "left"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="" xmlns:a16="http://schemas.microsoft.com/office/drawing/2014/main" id="{3682CB94-B7EF-4105-B898-AE0C437A7A18}"/>
              </a:ext>
            </a:extLst>
          </p:cNvPr>
          <p:cNvSpPr/>
          <p:nvPr/>
        </p:nvSpPr>
        <p:spPr>
          <a:xfrm>
            <a:off x="2514600" y="157570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9">
            <a:extLst>
              <a:ext uri="{FF2B5EF4-FFF2-40B4-BE49-F238E27FC236}">
                <a16:creationId xmlns="" xmlns:a16="http://schemas.microsoft.com/office/drawing/2014/main" id="{B2FB2FF5-5EE0-4050-98ED-3F7859A129E3}"/>
              </a:ext>
            </a:extLst>
          </p:cNvPr>
          <p:cNvSpPr/>
          <p:nvPr/>
        </p:nvSpPr>
        <p:spPr>
          <a:xfrm>
            <a:off x="2514600" y="192673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9">
            <a:extLst>
              <a:ext uri="{FF2B5EF4-FFF2-40B4-BE49-F238E27FC236}">
                <a16:creationId xmlns="" xmlns:a16="http://schemas.microsoft.com/office/drawing/2014/main" id="{69C7FD08-ED08-40F7-9125-CB7DD3E5759B}"/>
              </a:ext>
            </a:extLst>
          </p:cNvPr>
          <p:cNvSpPr/>
          <p:nvPr/>
        </p:nvSpPr>
        <p:spPr>
          <a:xfrm>
            <a:off x="3810000" y="220701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CE3604F-ED99-4083-AEEA-CF366ADC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97" y="1397101"/>
            <a:ext cx="3143250" cy="2762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07A5B0E3-3528-44A5-825E-A02721938B8E}"/>
              </a:ext>
            </a:extLst>
          </p:cNvPr>
          <p:cNvSpPr/>
          <p:nvPr/>
        </p:nvSpPr>
        <p:spPr>
          <a:xfrm>
            <a:off x="8839200" y="1800024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EC2C6432-6B2F-455F-98EF-1652A9AF5D0E}"/>
              </a:ext>
            </a:extLst>
          </p:cNvPr>
          <p:cNvSpPr/>
          <p:nvPr/>
        </p:nvSpPr>
        <p:spPr>
          <a:xfrm>
            <a:off x="9670423" y="1760371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="" xmlns:a16="http://schemas.microsoft.com/office/drawing/2014/main" id="{3607E0B2-234B-4581-A58A-698D1C61705F}"/>
              </a:ext>
            </a:extLst>
          </p:cNvPr>
          <p:cNvSpPr/>
          <p:nvPr/>
        </p:nvSpPr>
        <p:spPr>
          <a:xfrm>
            <a:off x="10210800" y="2111401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="" xmlns:a16="http://schemas.microsoft.com/office/drawing/2014/main" id="{F8DF06F5-86E7-4A0F-B899-70A0C26357D9}"/>
              </a:ext>
            </a:extLst>
          </p:cNvPr>
          <p:cNvSpPr/>
          <p:nvPr/>
        </p:nvSpPr>
        <p:spPr>
          <a:xfrm>
            <a:off x="3810000" y="3190116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="" xmlns:a16="http://schemas.microsoft.com/office/drawing/2014/main" id="{89AFF7C6-0991-4395-B999-2FB7AB4CE3D4}"/>
              </a:ext>
            </a:extLst>
          </p:cNvPr>
          <p:cNvSpPr/>
          <p:nvPr/>
        </p:nvSpPr>
        <p:spPr>
          <a:xfrm>
            <a:off x="10210800" y="3012230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5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EC816A6-5517-46EB-AE07-5414DF53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705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5" y="2830205"/>
            <a:ext cx="301561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960" dirty="0">
                <a:latin typeface="휴먼옛체"/>
                <a:cs typeface="휴먼옛체"/>
              </a:rPr>
              <a:t>무엇을</a:t>
            </a:r>
            <a:r>
              <a:rPr sz="4800" spc="-715" dirty="0">
                <a:latin typeface="휴먼옛체"/>
                <a:cs typeface="휴먼옛체"/>
              </a:rPr>
              <a:t> </a:t>
            </a:r>
            <a:r>
              <a:rPr sz="4800" spc="-775" dirty="0">
                <a:latin typeface="휴먼옛체"/>
                <a:cs typeface="휴먼옛체"/>
              </a:rPr>
              <a:t>관찰</a:t>
            </a:r>
            <a:r>
              <a:rPr sz="4800" spc="25" dirty="0"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170" y="4149455"/>
            <a:ext cx="59372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745" dirty="0">
                <a:latin typeface="휴먼옛체"/>
                <a:cs typeface="휴먼옛체"/>
              </a:rPr>
              <a:t>상</a:t>
            </a:r>
            <a:r>
              <a:rPr sz="4400" spc="-750" dirty="0">
                <a:latin typeface="휴먼옛체"/>
                <a:cs typeface="휴먼옛체"/>
              </a:rPr>
              <a:t>태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-409" dirty="0">
                <a:latin typeface="Arial"/>
                <a:cs typeface="Arial"/>
              </a:rPr>
              <a:t>s</a:t>
            </a:r>
            <a:r>
              <a:rPr sz="4400" spc="830" dirty="0">
                <a:latin typeface="Arial"/>
                <a:cs typeface="Arial"/>
              </a:rPr>
              <a:t>t</a:t>
            </a:r>
            <a:r>
              <a:rPr sz="4400" spc="-450" dirty="0">
                <a:latin typeface="Arial"/>
                <a:cs typeface="Arial"/>
              </a:rPr>
              <a:t>a</a:t>
            </a:r>
            <a:r>
              <a:rPr sz="4400" spc="840" dirty="0">
                <a:latin typeface="Arial"/>
                <a:cs typeface="Arial"/>
              </a:rPr>
              <a:t>t</a:t>
            </a:r>
            <a:r>
              <a:rPr sz="4400" spc="-240" dirty="0">
                <a:latin typeface="Arial"/>
                <a:cs typeface="Arial"/>
              </a:rPr>
              <a:t>e</a:t>
            </a:r>
            <a:r>
              <a:rPr sz="4400" spc="40" dirty="0">
                <a:latin typeface="Arial"/>
                <a:cs typeface="Arial"/>
              </a:rPr>
              <a:t>),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800" dirty="0">
                <a:latin typeface="휴먼옛체"/>
                <a:cs typeface="휴먼옛체"/>
              </a:rPr>
              <a:t>보</a:t>
            </a:r>
            <a:r>
              <a:rPr sz="4400" spc="-795" dirty="0">
                <a:latin typeface="휴먼옛체"/>
                <a:cs typeface="휴먼옛체"/>
              </a:rPr>
              <a:t>상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400" dirty="0">
                <a:latin typeface="Arial"/>
                <a:cs typeface="Arial"/>
              </a:rPr>
              <a:t>r</a:t>
            </a:r>
            <a:r>
              <a:rPr sz="4400" spc="-200" dirty="0">
                <a:latin typeface="Arial"/>
                <a:cs typeface="Arial"/>
              </a:rPr>
              <a:t>e</a:t>
            </a:r>
            <a:r>
              <a:rPr sz="4400" spc="-350" dirty="0">
                <a:latin typeface="Arial"/>
                <a:cs typeface="Arial"/>
              </a:rPr>
              <a:t>w</a:t>
            </a:r>
            <a:r>
              <a:rPr sz="4400" spc="70" dirty="0">
                <a:latin typeface="Arial"/>
                <a:cs typeface="Arial"/>
              </a:rPr>
              <a:t>a</a:t>
            </a:r>
            <a:r>
              <a:rPr sz="4400" spc="350" dirty="0">
                <a:latin typeface="Arial"/>
                <a:cs typeface="Arial"/>
              </a:rPr>
              <a:t>r</a:t>
            </a:r>
            <a:r>
              <a:rPr sz="4400" spc="-160" dirty="0">
                <a:latin typeface="Arial"/>
                <a:cs typeface="Arial"/>
              </a:rPr>
              <a:t>d)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014847D-00DD-49C6-B173-73832A1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4425"/>
            <a:ext cx="6962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7428CC1-CFE9-4CB8-970F-57A53F5E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38969FB-0CF1-4451-B10F-FB132F51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62000"/>
            <a:ext cx="8886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5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EC445F-50DE-49D7-8D19-EBED835F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438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66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B8CDCC-EC75-463E-A43D-96A28ADF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7381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9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CE7931-AF16-4231-B9F6-2D82310B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656"/>
            <a:ext cx="71247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3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D649E18-929E-4608-978A-44BBC487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9424"/>
            <a:ext cx="564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30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D3DEAF9-FF9D-4687-8F79-5E8F60A4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0461"/>
            <a:ext cx="3733800" cy="2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DCF91C4-53BB-472B-AAF2-AFB7FE7D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88660"/>
            <a:ext cx="737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7EBF9E4-D805-47FC-93A7-066095B0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24"/>
            <a:ext cx="75533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298" y="1075241"/>
            <a:ext cx="71418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상태</a:t>
            </a:r>
            <a:r>
              <a:rPr sz="4000" spc="-50" dirty="0">
                <a:latin typeface="Arial"/>
                <a:cs typeface="Arial"/>
              </a:rPr>
              <a:t>(s)</a:t>
            </a:r>
            <a:r>
              <a:rPr sz="4000" spc="-8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현재</a:t>
            </a:r>
            <a:r>
              <a:rPr sz="4000" spc="-605" dirty="0">
                <a:latin typeface="휴먼옛체"/>
                <a:cs typeface="휴먼옛체"/>
              </a:rPr>
              <a:t> </a:t>
            </a:r>
            <a:r>
              <a:rPr sz="4000" spc="-720" dirty="0">
                <a:latin typeface="휴먼옛체"/>
                <a:cs typeface="휴먼옛체"/>
              </a:rPr>
              <a:t>상황을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나타내는</a:t>
            </a:r>
            <a:r>
              <a:rPr sz="4000" spc="-590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929" y="5621223"/>
            <a:ext cx="8299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치려면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공의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위치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속</a:t>
            </a:r>
            <a:r>
              <a:rPr sz="2400" spc="-509" dirty="0">
                <a:latin typeface="휴먼옛체"/>
                <a:cs typeface="휴먼옛체"/>
              </a:rPr>
              <a:t>도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가속도와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같은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정보가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9" dirty="0">
                <a:latin typeface="휴먼옛체"/>
                <a:cs typeface="휴먼옛체"/>
              </a:rPr>
              <a:t>필요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999" y="2196037"/>
            <a:ext cx="5307017" cy="297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A9B6E21-4911-420C-90F7-E515B49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57661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7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AC321E-6818-489D-B260-FAA4B532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27"/>
            <a:ext cx="704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3370C03-12C3-42F7-BA5F-87B53A1F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0881"/>
            <a:ext cx="7286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B482902-EE22-4893-BC70-BCC7D278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8048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798CD97-BD7B-4241-BC55-1383BFB4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3952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2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</a:t>
            </a:r>
          </a:p>
          <a:p>
            <a:pPr marL="9525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417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3670"/>
            <a:ext cx="792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238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696200" cy="4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914400"/>
            <a:ext cx="8057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0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943271" cy="48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170" y="1075241"/>
            <a:ext cx="8428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보상</a:t>
            </a:r>
            <a:r>
              <a:rPr sz="4000" spc="315" dirty="0">
                <a:latin typeface="Arial"/>
                <a:cs typeface="Arial"/>
              </a:rPr>
              <a:t>(</a:t>
            </a:r>
            <a:r>
              <a:rPr sz="4000" spc="320" dirty="0">
                <a:latin typeface="Arial"/>
                <a:cs typeface="Arial"/>
              </a:rPr>
              <a:t>r</a:t>
            </a:r>
            <a:r>
              <a:rPr sz="4000" spc="40" dirty="0">
                <a:latin typeface="Arial"/>
                <a:cs typeface="Arial"/>
              </a:rPr>
              <a:t>)</a:t>
            </a:r>
            <a:r>
              <a:rPr sz="4000" spc="-9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5" dirty="0">
                <a:latin typeface="휴먼옛체"/>
                <a:cs typeface="휴먼옛체"/>
              </a:rPr>
              <a:t>행동</a:t>
            </a:r>
            <a:r>
              <a:rPr sz="4000" spc="-760" dirty="0">
                <a:latin typeface="휴먼옛체"/>
                <a:cs typeface="휴먼옛체"/>
              </a:rPr>
              <a:t>의</a:t>
            </a:r>
            <a:r>
              <a:rPr sz="4000" spc="-570" dirty="0">
                <a:latin typeface="휴먼옛체"/>
                <a:cs typeface="휴먼옛체"/>
              </a:rPr>
              <a:t> </a:t>
            </a:r>
            <a:r>
              <a:rPr sz="4000" spc="-844" dirty="0">
                <a:latin typeface="휴먼옛체"/>
                <a:cs typeface="휴먼옛체"/>
              </a:rPr>
              <a:t>좋</a:t>
            </a:r>
            <a:r>
              <a:rPr sz="4000" spc="-840" dirty="0">
                <a:latin typeface="휴먼옛체"/>
                <a:cs typeface="휴먼옛체"/>
              </a:rPr>
              <a:t>고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나쁨을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알려주는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4975" y="2383638"/>
            <a:ext cx="7561854" cy="2348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2794" y="4790069"/>
            <a:ext cx="7456170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5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ttps://w</a:t>
            </a:r>
            <a:r>
              <a:rPr sz="1800" spc="2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</a:t>
            </a:r>
            <a:r>
              <a:rPr sz="1800" spc="-110" dirty="0">
                <a:latin typeface="Arial"/>
                <a:cs typeface="Arial"/>
              </a:rPr>
              <a:t>w.</a:t>
            </a:r>
            <a:r>
              <a:rPr sz="1800" spc="-30" dirty="0">
                <a:latin typeface="Arial"/>
                <a:cs typeface="Arial"/>
              </a:rPr>
              <a:t>i</a:t>
            </a:r>
            <a:r>
              <a:rPr sz="1800" spc="-190" dirty="0">
                <a:latin typeface="Arial"/>
                <a:cs typeface="Arial"/>
              </a:rPr>
              <a:t>n</a:t>
            </a:r>
            <a:r>
              <a:rPr sz="1800" spc="345" dirty="0">
                <a:latin typeface="Arial"/>
                <a:cs typeface="Arial"/>
              </a:rPr>
              <a:t>t</a:t>
            </a:r>
            <a:r>
              <a:rPr sz="1800" spc="-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lne</a:t>
            </a:r>
            <a:r>
              <a:rPr sz="18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" dirty="0">
                <a:latin typeface="Arial"/>
                <a:cs typeface="Arial"/>
              </a:rPr>
              <a:t>v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an</a:t>
            </a:r>
            <a:r>
              <a:rPr sz="1800" spc="-3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-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m/de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y</a:t>
            </a:r>
            <a:r>
              <a:rPr sz="1800" spc="-1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sz="1800" spc="1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tify</a:t>
            </a:r>
            <a:r>
              <a:rPr sz="1800" spc="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1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dee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16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sz="1800" spc="-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o</a:t>
            </a:r>
            <a:r>
              <a:rPr sz="1800" spc="15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8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me</a:t>
            </a:r>
            <a:r>
              <a:rPr sz="1800" spc="-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42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e</a:t>
            </a:r>
            <a:r>
              <a:rPr sz="1800" spc="19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sz="1800" spc="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r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ng/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459" dirty="0">
                <a:latin typeface="휴먼옛체"/>
                <a:cs typeface="휴먼옛체"/>
              </a:rPr>
              <a:t>보상은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달성하고자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하는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목표에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대</a:t>
            </a:r>
            <a:r>
              <a:rPr sz="2400" spc="-434" dirty="0">
                <a:latin typeface="휴먼옛체"/>
                <a:cs typeface="휴먼옛체"/>
              </a:rPr>
              <a:t>한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정</a:t>
            </a:r>
            <a:r>
              <a:rPr sz="2400" spc="-490" dirty="0">
                <a:latin typeface="휴먼옛체"/>
                <a:cs typeface="휴먼옛체"/>
              </a:rPr>
              <a:t>보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4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담고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09" dirty="0">
                <a:latin typeface="휴먼옛체"/>
                <a:cs typeface="휴먼옛체"/>
              </a:rPr>
              <a:t>있다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19007"/>
            <a:ext cx="7899400" cy="579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696200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8661400" cy="65151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369433" y="19812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751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sp>
        <p:nvSpPr>
          <p:cNvPr id="4" name="내용 개체 틀 37"/>
          <p:cNvSpPr txBox="1">
            <a:spLocks/>
          </p:cNvSpPr>
          <p:nvPr/>
        </p:nvSpPr>
        <p:spPr>
          <a:xfrm>
            <a:off x="289896" y="2976465"/>
            <a:ext cx="11582400" cy="388153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>
                <a:solidFill>
                  <a:sysClr val="windowText" lastClr="000000"/>
                </a:solidFill>
              </a:rPr>
              <a:t>값을 저장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할때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다음 </a:t>
            </a:r>
            <a:r>
              <a:rPr lang="en-US" altLang="ko-KR" kern="0" dirty="0" err="1">
                <a:solidFill>
                  <a:sysClr val="windowText" lastClr="000000"/>
                </a:solidFill>
              </a:rPr>
              <a:t>positio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에 저장된 값 </a:t>
            </a:r>
            <a:r>
              <a:rPr lang="en-US" altLang="ko-KR" kern="0" dirty="0">
                <a:solidFill>
                  <a:sysClr val="windowText" lastClr="000000"/>
                </a:solidFill>
              </a:rPr>
              <a:t>*0.99 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를 저장해서 경로가 길어 질 수록 작은 값이 저장되도록 설정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ko-KR" altLang="en-US" kern="0" dirty="0" err="1">
                <a:solidFill>
                  <a:sysClr val="windowText" lastClr="000000"/>
                </a:solidFill>
              </a:rPr>
              <a:t>첫번째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셀에서 아래로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갈때가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경로가 더 짧아서 더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큰값이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저장되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있음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en-US" altLang="ko-KR" kern="0" dirty="0">
                <a:solidFill>
                  <a:sysClr val="windowText" lastClr="000000"/>
                </a:solidFill>
              </a:rPr>
              <a:t>Q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테이블에서 최대 값이 저장된 방향으로 이동함으로 아래로 이동함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6" y="3277300"/>
            <a:ext cx="4516232" cy="269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6" y="3378117"/>
            <a:ext cx="1040402" cy="60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3394031"/>
            <a:ext cx="1040402" cy="592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3388949"/>
            <a:ext cx="1059514" cy="614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248" y="3992020"/>
            <a:ext cx="1059514" cy="614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4583375"/>
            <a:ext cx="1059513" cy="626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4595091"/>
            <a:ext cx="1059514" cy="61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5217449"/>
            <a:ext cx="1059514" cy="614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099511" y="536909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687840" y="490361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70305" y="480657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429404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10600" y="36427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4603" y="3981328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89462" y="4606312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650760" y="4742323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1847073" y="5206952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2571207" y="540135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8" y="3396999"/>
            <a:ext cx="4516232" cy="2690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68" y="3497816"/>
            <a:ext cx="1040402" cy="603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3513730"/>
            <a:ext cx="1040402" cy="592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3508648"/>
            <a:ext cx="1059514" cy="6142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470" y="4111719"/>
            <a:ext cx="1059514" cy="6142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4703074"/>
            <a:ext cx="1059513" cy="6260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4714790"/>
            <a:ext cx="1059514" cy="6142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70" y="5327711"/>
            <a:ext cx="1059514" cy="614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676925" y="49758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448797" y="4868398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91614" y="441409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725315" y="38015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140140" y="544847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6910319" y="36076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5826546" y="361704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38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6448325" y="3716345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543969" y="373321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29111" y="412294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7996988" y="4685734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화살표 41"/>
          <p:cNvSpPr/>
          <p:nvPr/>
        </p:nvSpPr>
        <p:spPr>
          <a:xfrm>
            <a:off x="7223656" y="4908474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6889893" y="532390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7611015" y="5551781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333179" y="3391202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5376183" y="3451020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437847" y="3882497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943929" y="3882497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" y="88722"/>
            <a:ext cx="10665899" cy="25416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97294" y="216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2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25400" y="38100"/>
            <a:ext cx="11023600" cy="26185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133605" y="3505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8424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3972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8184"/>
            <a:ext cx="6858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00"/>
            <a:ext cx="7210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9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69"/>
            <a:ext cx="7924800" cy="66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4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6638471" cy="4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6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549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1562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861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0" y="1219200"/>
            <a:ext cx="4349496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053300"/>
            <a:ext cx="7239000" cy="3126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+mj-ea"/>
                <a:ea typeface="+mj-ea"/>
                <a:cs typeface="Arial"/>
              </a:rPr>
              <a:t>1.</a:t>
            </a:r>
            <a:r>
              <a:rPr sz="2400" spc="-70" dirty="0">
                <a:latin typeface="+mj-ea"/>
                <a:ea typeface="+mj-ea"/>
                <a:cs typeface="Arial"/>
              </a:rPr>
              <a:t> </a:t>
            </a: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환경에서 자신의 상태를 관찰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그 상태에서 어떠한 기준에 따라 행동을 선택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선택한 행동을 환경에서 실행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환경으로부터 다음 상태와 보상을 받음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보상을 통해 에이전트가 가진 정보를 수정함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-1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24814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미끄럼 모드를 </a:t>
            </a:r>
            <a:r>
              <a:rPr lang="en-US" altLang="ko-KR" dirty="0"/>
              <a:t>True </a:t>
            </a:r>
            <a:r>
              <a:rPr lang="ko-KR" altLang="en-US" dirty="0"/>
              <a:t>로 설정하면 얼음판에서 미끄러져서 원하는 방향으로 이동 할 수 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0031"/>
            <a:ext cx="2781300" cy="49625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85800" y="3395812"/>
            <a:ext cx="3048000" cy="12523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114800" y="3786627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이동 </a:t>
            </a:r>
            <a:r>
              <a:rPr lang="ko-KR" altLang="en-US" b="1" dirty="0" err="1"/>
              <a:t>못합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38175" y="4648200"/>
            <a:ext cx="3048000" cy="114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019550" y="5110799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</a:t>
            </a:r>
            <a:r>
              <a:rPr lang="en-US" altLang="ko-KR" b="1" dirty="0"/>
              <a:t>Hole</a:t>
            </a:r>
            <a:r>
              <a:rPr lang="ko-KR" altLang="en-US" b="1" dirty="0"/>
              <a:t>에 빠짐 </a:t>
            </a:r>
            <a:endParaRPr lang="en-US" altLang="ko-KR" b="1" dirty="0"/>
          </a:p>
          <a:p>
            <a:r>
              <a:rPr lang="ko-KR" altLang="en-US" b="1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3785378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2699"/>
            <a:ext cx="7362825" cy="6105525"/>
          </a:xfrm>
          <a:prstGeom prst="rect">
            <a:avLst/>
          </a:prstGeom>
        </p:spPr>
      </p:pic>
      <p:sp>
        <p:nvSpPr>
          <p:cNvPr id="11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2584966"/>
            <a:ext cx="7086600" cy="84403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53425" y="2822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미끄럼 모드 설정</a:t>
            </a:r>
          </a:p>
        </p:txBody>
      </p:sp>
    </p:spTree>
    <p:extLst>
      <p:ext uri="{BB962C8B-B14F-4D97-AF65-F5344CB8AC3E}">
        <p14:creationId xmlns:p14="http://schemas.microsoft.com/office/powerpoint/2010/main" val="6188987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82792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6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85399"/>
            <a:ext cx="7334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7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239125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83294" y="6172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2400" y="457200"/>
            <a:ext cx="7306129" cy="609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33761" y="4953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" y="2057400"/>
            <a:ext cx="7306129" cy="457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09961" y="18669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384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1143000"/>
            <a:ext cx="10123714" cy="4572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3B813FDA-116E-4DF7-824F-1748011D4A1F}"/>
              </a:ext>
            </a:extLst>
          </p:cNvPr>
          <p:cNvSpPr/>
          <p:nvPr/>
        </p:nvSpPr>
        <p:spPr>
          <a:xfrm>
            <a:off x="194131" y="1624972"/>
            <a:ext cx="11023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E79126F-405B-46EA-AF00-ED8B76646217}"/>
              </a:ext>
            </a:extLst>
          </p:cNvPr>
          <p:cNvSpPr txBox="1"/>
          <p:nvPr/>
        </p:nvSpPr>
        <p:spPr>
          <a:xfrm>
            <a:off x="9957619" y="11306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77C9E666-9403-485D-94C7-5505BF0A2A2B}"/>
              </a:ext>
            </a:extLst>
          </p:cNvPr>
          <p:cNvSpPr/>
          <p:nvPr/>
        </p:nvSpPr>
        <p:spPr>
          <a:xfrm>
            <a:off x="371929" y="4964668"/>
            <a:ext cx="9686471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37300FD-0D7E-4078-A36E-234549D06FA9}"/>
              </a:ext>
            </a:extLst>
          </p:cNvPr>
          <p:cNvSpPr txBox="1"/>
          <p:nvPr/>
        </p:nvSpPr>
        <p:spPr>
          <a:xfrm>
            <a:off x="9091215" y="44250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</p:spTree>
    <p:extLst>
      <p:ext uri="{BB962C8B-B14F-4D97-AF65-F5344CB8AC3E}">
        <p14:creationId xmlns:p14="http://schemas.microsoft.com/office/powerpoint/2010/main" val="1782241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250"/>
            <a:ext cx="785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2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66800"/>
            <a:ext cx="76000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95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-1 -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4267200" cy="5610777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54344" y="2362798"/>
            <a:ext cx="4827256" cy="2280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67490" y="22921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성공함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29572" y="2629798"/>
            <a:ext cx="4827256" cy="34662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455767" y="371978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대부분 실패</a:t>
            </a:r>
            <a:r>
              <a:rPr lang="en-US" altLang="ko-KR" b="1" dirty="0"/>
              <a:t>(Goal</a:t>
            </a:r>
            <a:r>
              <a:rPr lang="ko-KR" altLang="en-US" b="1" dirty="0"/>
              <a:t>에 도달 못함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49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56038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58200" cy="5416934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33400" y="6020944"/>
            <a:ext cx="4827256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646546" y="59502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 </a:t>
            </a:r>
            <a:r>
              <a:rPr lang="ko-KR" altLang="en-US" b="1" dirty="0"/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1160090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r>
              <a:rPr lang="ko-KR" altLang="en-US" dirty="0"/>
              <a:t> 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67532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6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8001000" cy="5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-2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0747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="" xmlns:a16="http://schemas.microsoft.com/office/drawing/2014/main" id="{29FD0C56-53A3-4CE3-8F78-23AE877B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미끄러짐 효과 때문에 원하는 방향으로 이동하지 못하는 경우가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action</a:t>
            </a:r>
            <a:r>
              <a:rPr lang="ko-KR" altLang="en-US" dirty="0"/>
              <a:t> 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(left), 1 (down), 2(right), 3(up)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E83D3B75-3822-4802-9DBB-164671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9" y="2121932"/>
            <a:ext cx="7724775" cy="40767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16FFB3FA-23CD-4EFF-B652-CC8009E28A2D}"/>
              </a:ext>
            </a:extLst>
          </p:cNvPr>
          <p:cNvSpPr txBox="1"/>
          <p:nvPr/>
        </p:nvSpPr>
        <p:spPr>
          <a:xfrm>
            <a:off x="7077915" y="2226583"/>
            <a:ext cx="4679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미끄러짐 모드에서 </a:t>
            </a:r>
            <a:r>
              <a:rPr lang="en-US" altLang="ko-KR" b="1" dirty="0"/>
              <a:t>prob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</a:t>
            </a:r>
            <a:endParaRPr lang="en-US" altLang="ko-KR" b="1" dirty="0"/>
          </a:p>
          <a:p>
            <a:r>
              <a:rPr lang="ko-KR" altLang="en-US" b="1" dirty="0"/>
              <a:t>실행되지 않고 미끄러질 확률</a:t>
            </a:r>
            <a:endParaRPr lang="en-US" altLang="ko-KR" b="1" dirty="0"/>
          </a:p>
          <a:p>
            <a:r>
              <a:rPr lang="en-US" altLang="ko-KR" b="1" dirty="0"/>
              <a:t>action</a:t>
            </a:r>
            <a:r>
              <a:rPr lang="ko-KR" altLang="en-US" b="1" dirty="0"/>
              <a:t>중에서 </a:t>
            </a:r>
            <a:r>
              <a:rPr lang="en-US" altLang="ko-KR" b="1" dirty="0"/>
              <a:t>33.33 % </a:t>
            </a:r>
            <a:r>
              <a:rPr lang="ko-KR" altLang="en-US" b="1" dirty="0"/>
              <a:t>즉 </a:t>
            </a:r>
            <a:r>
              <a:rPr lang="en-US" altLang="ko-KR" b="1" dirty="0"/>
              <a:t>3</a:t>
            </a:r>
            <a:r>
              <a:rPr lang="ko-KR" altLang="en-US" b="1" dirty="0" err="1"/>
              <a:t>번중</a:t>
            </a:r>
            <a:r>
              <a:rPr lang="ko-KR" altLang="en-US" b="1" dirty="0"/>
              <a:t> 한번은 입력한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대신에 미끄러져서 다른 </a:t>
            </a:r>
            <a:r>
              <a:rPr lang="en-US" altLang="ko-KR" b="1" dirty="0" err="1"/>
              <a:t>actio</a:t>
            </a:r>
            <a:r>
              <a:rPr lang="ko-KR" altLang="en-US" b="1" dirty="0"/>
              <a:t>이 실행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중 </a:t>
            </a:r>
            <a:r>
              <a:rPr lang="en-US" altLang="ko-KR" b="1" dirty="0"/>
              <a:t>66.66%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 실행</a:t>
            </a:r>
          </a:p>
        </p:txBody>
      </p:sp>
      <p:sp>
        <p:nvSpPr>
          <p:cNvPr id="47" name="사각형: 둥근 모서리 9">
            <a:extLst>
              <a:ext uri="{FF2B5EF4-FFF2-40B4-BE49-F238E27FC236}">
                <a16:creationId xmlns="" xmlns:a16="http://schemas.microsoft.com/office/drawing/2014/main" id="{925180DC-42E4-440D-BA09-2084302F6B46}"/>
              </a:ext>
            </a:extLst>
          </p:cNvPr>
          <p:cNvSpPr/>
          <p:nvPr/>
        </p:nvSpPr>
        <p:spPr>
          <a:xfrm flipV="1">
            <a:off x="4876800" y="2287958"/>
            <a:ext cx="2133600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9">
            <a:extLst>
              <a:ext uri="{FF2B5EF4-FFF2-40B4-BE49-F238E27FC236}">
                <a16:creationId xmlns="" xmlns:a16="http://schemas.microsoft.com/office/drawing/2014/main" id="{B20248EE-232D-479B-B8FD-2CB94DB6219B}"/>
              </a:ext>
            </a:extLst>
          </p:cNvPr>
          <p:cNvSpPr/>
          <p:nvPr/>
        </p:nvSpPr>
        <p:spPr>
          <a:xfrm flipV="1">
            <a:off x="373327" y="2659476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9">
            <a:extLst>
              <a:ext uri="{FF2B5EF4-FFF2-40B4-BE49-F238E27FC236}">
                <a16:creationId xmlns="" xmlns:a16="http://schemas.microsoft.com/office/drawing/2014/main" id="{F6C9E8AB-CE6B-42F2-9207-6601A3CF8AD8}"/>
              </a:ext>
            </a:extLst>
          </p:cNvPr>
          <p:cNvSpPr/>
          <p:nvPr/>
        </p:nvSpPr>
        <p:spPr>
          <a:xfrm flipV="1">
            <a:off x="311727" y="4208297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9">
            <a:extLst>
              <a:ext uri="{FF2B5EF4-FFF2-40B4-BE49-F238E27FC236}">
                <a16:creationId xmlns="" xmlns:a16="http://schemas.microsoft.com/office/drawing/2014/main" id="{B2B76A55-7DD2-46FB-9CDD-F8FA49898CB3}"/>
              </a:ext>
            </a:extLst>
          </p:cNvPr>
          <p:cNvSpPr/>
          <p:nvPr/>
        </p:nvSpPr>
        <p:spPr>
          <a:xfrm flipV="1">
            <a:off x="304800" y="5410200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3AC01CD8-8390-42A8-92C5-B6E00CCE8D5E}"/>
              </a:ext>
            </a:extLst>
          </p:cNvPr>
          <p:cNvSpPr txBox="1"/>
          <p:nvPr/>
        </p:nvSpPr>
        <p:spPr>
          <a:xfrm>
            <a:off x="2557727" y="277753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입력한 대로 </a:t>
            </a:r>
            <a:r>
              <a:rPr lang="en-US" altLang="ko-KR" b="1" dirty="0"/>
              <a:t>up </a:t>
            </a:r>
            <a:r>
              <a:rPr lang="ko-KR" altLang="en-US" b="1" dirty="0"/>
              <a:t>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14B98782-D0D8-4411-9C8E-D01257D6DE6B}"/>
              </a:ext>
            </a:extLst>
          </p:cNvPr>
          <p:cNvSpPr txBox="1"/>
          <p:nvPr/>
        </p:nvSpPr>
        <p:spPr>
          <a:xfrm>
            <a:off x="2667000" y="5410200"/>
            <a:ext cx="30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left </a:t>
            </a:r>
            <a:r>
              <a:rPr lang="ko-KR" altLang="en-US" b="1" dirty="0"/>
              <a:t>입력 했으나 </a:t>
            </a:r>
            <a:r>
              <a:rPr lang="en-US" altLang="ko-KR" b="1" dirty="0"/>
              <a:t>up</a:t>
            </a:r>
            <a:r>
              <a:rPr lang="ko-KR" altLang="en-US" b="1" dirty="0"/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088752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6029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미끄러지기 때문에 최단 경로는 의미가 없음</a:t>
            </a:r>
            <a:r>
              <a:rPr lang="en-US" altLang="ko-KR" dirty="0"/>
              <a:t>(</a:t>
            </a:r>
            <a:r>
              <a:rPr lang="ko-KR" altLang="en-US" dirty="0"/>
              <a:t>최단 경로로 가려고 명령을 입력해도 미끄러 져서 거기로 </a:t>
            </a:r>
            <a:r>
              <a:rPr lang="ko-KR" altLang="en-US" dirty="0" err="1"/>
              <a:t>못감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action</a:t>
            </a:r>
            <a:r>
              <a:rPr lang="ko-KR" altLang="en-US" dirty="0"/>
              <a:t>을 입력하면 </a:t>
            </a:r>
            <a:r>
              <a:rPr lang="en-US" altLang="ko-KR" dirty="0"/>
              <a:t>1</a:t>
            </a:r>
            <a:r>
              <a:rPr lang="ko-KR" altLang="en-US" dirty="0"/>
              <a:t>번 정도 미끄러 지기 때문에 </a:t>
            </a:r>
            <a:r>
              <a:rPr lang="en-US" altLang="ko-KR" dirty="0"/>
              <a:t>Goal</a:t>
            </a:r>
            <a:r>
              <a:rPr lang="ko-KR" altLang="en-US" dirty="0"/>
              <a:t>에서 먼 위치는 </a:t>
            </a:r>
            <a:r>
              <a:rPr lang="en-US" altLang="ko-KR" dirty="0"/>
              <a:t>Goal</a:t>
            </a:r>
            <a:r>
              <a:rPr lang="ko-KR" altLang="en-US" dirty="0"/>
              <a:t>로 가기까지 미끄러 질 횟수가 더 높기 때문에 가중치로 값을 감소시킴</a:t>
            </a:r>
            <a:endParaRPr lang="en-US" altLang="ko-KR" dirty="0"/>
          </a:p>
          <a:p>
            <a:r>
              <a:rPr lang="en-US" altLang="ko-KR" dirty="0"/>
              <a:t>Weight=0.99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4" y="2553315"/>
            <a:ext cx="6017682" cy="360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8" y="2688538"/>
            <a:ext cx="1386290" cy="80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2709883"/>
            <a:ext cx="1386290" cy="794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2703067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58" y="351195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4305121"/>
            <a:ext cx="1411755" cy="839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4320836"/>
            <a:ext cx="1411756" cy="823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28" y="5142932"/>
            <a:ext cx="1411756" cy="82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170041" y="4670993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198527" y="4526866"/>
            <a:ext cx="933829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655315" y="3917525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3566975" y="3095961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787255" y="5304903"/>
            <a:ext cx="6219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2481028" y="2835867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1036948" y="2848451"/>
            <a:ext cx="86548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21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1865441" y="2981646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325339" y="3004275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3838524" y="3527002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3928967" y="4281864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2796472" y="4638133"/>
            <a:ext cx="453507" cy="1893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34">
            <a:extLst>
              <a:ext uri="{FF2B5EF4-FFF2-40B4-BE49-F238E27FC236}">
                <a16:creationId xmlns="" xmlns:a16="http://schemas.microsoft.com/office/drawing/2014/main" id="{F14F6B4D-AF8D-40E2-B04C-C036F78344FD}"/>
              </a:ext>
            </a:extLst>
          </p:cNvPr>
          <p:cNvSpPr/>
          <p:nvPr/>
        </p:nvSpPr>
        <p:spPr>
          <a:xfrm>
            <a:off x="2453811" y="5137829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36">
            <a:extLst>
              <a:ext uri="{FF2B5EF4-FFF2-40B4-BE49-F238E27FC236}">
                <a16:creationId xmlns="" xmlns:a16="http://schemas.microsoft.com/office/drawing/2014/main" id="{A8900C95-E485-4F66-A899-AA43D53F6336}"/>
              </a:ext>
            </a:extLst>
          </p:cNvPr>
          <p:cNvSpPr/>
          <p:nvPr/>
        </p:nvSpPr>
        <p:spPr>
          <a:xfrm>
            <a:off x="3414675" y="5443471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059874" y="5208753"/>
            <a:ext cx="1332441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238668" y="4411514"/>
            <a:ext cx="1213777" cy="53761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951594" y="646788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이게 더 좋음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2796472" y="5999992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2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어떤 위치로 이동했는데 미끄러져서 이동</a:t>
            </a:r>
            <a:r>
              <a:rPr lang="en-US" altLang="ko-KR" dirty="0"/>
              <a:t> </a:t>
            </a:r>
            <a:r>
              <a:rPr lang="ko-KR" altLang="en-US" dirty="0"/>
              <a:t>한 것일수도 있고 입력한 </a:t>
            </a:r>
            <a:r>
              <a:rPr lang="en-US" altLang="ko-KR" dirty="0"/>
              <a:t>action </a:t>
            </a:r>
            <a:r>
              <a:rPr lang="ko-KR" altLang="en-US" dirty="0"/>
              <a:t>대로 이동 한 것일 수도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위치에서 </a:t>
            </a:r>
            <a:r>
              <a:rPr lang="en-US" altLang="ko-KR" dirty="0"/>
              <a:t>down </a:t>
            </a:r>
            <a:r>
              <a:rPr lang="ko-KR" altLang="en-US" dirty="0"/>
              <a:t>이라는 </a:t>
            </a:r>
            <a:r>
              <a:rPr lang="en-US" altLang="ko-KR" dirty="0"/>
              <a:t>action </a:t>
            </a:r>
            <a:r>
              <a:rPr lang="ko-KR" altLang="en-US" dirty="0"/>
              <a:t>을 입력 했으나 </a:t>
            </a:r>
            <a:r>
              <a:rPr lang="en-US" altLang="ko-KR" dirty="0"/>
              <a:t>up </a:t>
            </a:r>
            <a:r>
              <a:rPr lang="ko-KR" altLang="en-US" dirty="0"/>
              <a:t>이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Q[</a:t>
            </a:r>
            <a:r>
              <a:rPr lang="en-US" altLang="ko-KR" dirty="0" err="1"/>
              <a:t>position,action</a:t>
            </a:r>
            <a:r>
              <a:rPr lang="en-US" altLang="ko-KR" dirty="0"/>
              <a:t>]=</a:t>
            </a:r>
            <a:r>
              <a:rPr lang="en-US" altLang="ko-KR" dirty="0" err="1"/>
              <a:t>reward+dis</a:t>
            </a:r>
            <a:r>
              <a:rPr lang="en-US" altLang="ko-KR" dirty="0"/>
              <a:t>* 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ACD65725-49F7-402E-B706-4DFAE26CC744}"/>
              </a:ext>
            </a:extLst>
          </p:cNvPr>
          <p:cNvSpPr txBox="1"/>
          <p:nvPr/>
        </p:nvSpPr>
        <p:spPr>
          <a:xfrm>
            <a:off x="6409510" y="47075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0                          0.9801                 0                     0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="" xmlns:a16="http://schemas.microsoft.com/office/drawing/2014/main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="" xmlns:a16="http://schemas.microsoft.com/office/drawing/2014/main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="" xmlns:a16="http://schemas.microsoft.com/office/drawing/2014/main" id="{AF8BE11D-17BB-4043-A80E-45A2F0175F40}"/>
              </a:ext>
            </a:extLst>
          </p:cNvPr>
          <p:cNvSpPr txBox="1"/>
          <p:nvPr/>
        </p:nvSpPr>
        <p:spPr>
          <a:xfrm>
            <a:off x="3297318" y="537789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+ 0.99*0.97= 0.9603</a:t>
            </a:r>
            <a:endParaRPr lang="ko-KR" altLang="en-US" b="1" dirty="0"/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+ 0.99*0.99= 0.9801</a:t>
            </a:r>
            <a:endParaRPr lang="ko-KR" altLang="en-US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="" xmlns:a16="http://schemas.microsoft.com/office/drawing/2014/main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9">
            <a:extLst>
              <a:ext uri="{FF2B5EF4-FFF2-40B4-BE49-F238E27FC236}">
                <a16:creationId xmlns="" xmlns:a16="http://schemas.microsoft.com/office/drawing/2014/main" id="{AA7EAC12-7FBF-42F1-A39C-D0BD8E8D6B7C}"/>
              </a:ext>
            </a:extLst>
          </p:cNvPr>
          <p:cNvSpPr/>
          <p:nvPr/>
        </p:nvSpPr>
        <p:spPr>
          <a:xfrm flipV="1">
            <a:off x="4718990" y="4017726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9">
            <a:extLst>
              <a:ext uri="{FF2B5EF4-FFF2-40B4-BE49-F238E27FC236}">
                <a16:creationId xmlns="" xmlns:a16="http://schemas.microsoft.com/office/drawing/2014/main" id="{A1CB8AEF-57C4-4572-98CF-557DFBD5E38A}"/>
              </a:ext>
            </a:extLst>
          </p:cNvPr>
          <p:cNvSpPr/>
          <p:nvPr/>
        </p:nvSpPr>
        <p:spPr>
          <a:xfrm flipV="1">
            <a:off x="4925887" y="5676579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="" xmlns:a16="http://schemas.microsoft.com/office/drawing/2014/main" id="{AA9268FD-B59D-44EE-863C-E6494B58007D}"/>
              </a:ext>
            </a:extLst>
          </p:cNvPr>
          <p:cNvSpPr txBox="1"/>
          <p:nvPr/>
        </p:nvSpPr>
        <p:spPr>
          <a:xfrm>
            <a:off x="7994522" y="4642848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아래 칸에 </a:t>
            </a:r>
            <a:r>
              <a:rPr lang="en-US" altLang="ko-KR" b="1" dirty="0"/>
              <a:t>0.9603 </a:t>
            </a:r>
            <a:r>
              <a:rPr lang="ko-KR" altLang="en-US" b="1" dirty="0"/>
              <a:t>이 대입되는게</a:t>
            </a:r>
            <a:endParaRPr lang="en-US" altLang="ko-KR" b="1" dirty="0"/>
          </a:p>
          <a:p>
            <a:r>
              <a:rPr lang="ko-KR" altLang="en-US" b="1" dirty="0"/>
              <a:t>올바른 값이나 </a:t>
            </a:r>
            <a:r>
              <a:rPr lang="ko-KR" altLang="en-US" b="1" dirty="0" err="1"/>
              <a:t>미끄러진값</a:t>
            </a:r>
            <a:r>
              <a:rPr lang="ko-KR" altLang="en-US" b="1" dirty="0"/>
              <a:t> </a:t>
            </a:r>
            <a:r>
              <a:rPr lang="en-US" altLang="ko-KR" b="1" dirty="0"/>
              <a:t>0.9801 </a:t>
            </a:r>
            <a:r>
              <a:rPr lang="ko-KR" altLang="en-US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771357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</a:t>
            </a:r>
            <a:r>
              <a:rPr lang="ko-KR" altLang="en-US" dirty="0"/>
              <a:t>가 </a:t>
            </a:r>
            <a:r>
              <a:rPr lang="en-US" altLang="ko-KR" dirty="0"/>
              <a:t>action </a:t>
            </a:r>
            <a:r>
              <a:rPr lang="ko-KR" altLang="en-US" dirty="0"/>
              <a:t>대로 이동한 값인지 완전히 신뢰하기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 </a:t>
            </a:r>
            <a:r>
              <a:rPr lang="ko-KR" altLang="en-US" dirty="0"/>
              <a:t>의 데이터를 반영하되 일부만 반영 하고 기존 </a:t>
            </a:r>
            <a:r>
              <a:rPr lang="en-US" altLang="ko-KR" dirty="0"/>
              <a:t>Q[</a:t>
            </a:r>
            <a:r>
              <a:rPr lang="en-US" altLang="ko-KR" dirty="0" err="1"/>
              <a:t>position,action</a:t>
            </a:r>
            <a:r>
              <a:rPr lang="en-US" altLang="ko-KR" dirty="0"/>
              <a:t>] </a:t>
            </a:r>
            <a:r>
              <a:rPr lang="ko-KR" altLang="en-US" dirty="0"/>
              <a:t>의 정보도 일부 남겨둠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=0.85</a:t>
            </a:r>
          </a:p>
          <a:p>
            <a:r>
              <a:rPr lang="en-US" altLang="ko-KR" dirty="0"/>
              <a:t>(1-learning_rate)*Q[</a:t>
            </a:r>
            <a:r>
              <a:rPr lang="en-US" altLang="ko-KR" dirty="0" err="1"/>
              <a:t>position,action</a:t>
            </a:r>
            <a:r>
              <a:rPr lang="en-US" altLang="ko-KR" dirty="0"/>
              <a:t>]+</a:t>
            </a:r>
            <a:r>
              <a:rPr lang="en-US" altLang="ko-KR" dirty="0" err="1"/>
              <a:t>learning_rate</a:t>
            </a:r>
            <a:r>
              <a:rPr lang="en-US" altLang="ko-KR" dirty="0"/>
              <a:t>*(</a:t>
            </a:r>
            <a:r>
              <a:rPr lang="en-US" altLang="ko-KR" dirty="0" err="1"/>
              <a:t>reward+weight</a:t>
            </a:r>
            <a:r>
              <a:rPr lang="en-US" altLang="ko-KR" dirty="0"/>
              <a:t>* 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 :]))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928359" y="2795526"/>
            <a:ext cx="6035390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4931384" y="3991175"/>
            <a:ext cx="56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learning_rate</a:t>
            </a:r>
            <a:r>
              <a:rPr lang="ko-KR" altLang="en-US" b="1" dirty="0"/>
              <a:t>를 곱해서 </a:t>
            </a:r>
            <a:r>
              <a:rPr lang="en-US" altLang="ko-KR" b="1" dirty="0"/>
              <a:t>reward+</a:t>
            </a:r>
            <a:r>
              <a:rPr lang="ko-KR" altLang="en-US" b="1" dirty="0"/>
              <a:t>다음위치를 업데이트함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6481902" y="3505696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58426" y="2990118"/>
            <a:ext cx="370091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259059" y="3839989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데이터는 </a:t>
            </a:r>
            <a:r>
              <a:rPr lang="en-US" altLang="ko-KR" b="1" dirty="0"/>
              <a:t>1-learning_rate</a:t>
            </a:r>
            <a:r>
              <a:rPr lang="ko-KR" altLang="en-US" b="1" dirty="0"/>
              <a:t>반영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1655339" y="3571480"/>
            <a:ext cx="15513" cy="32744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8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어떤 위치로 이동했는데 미끄러져서 이동</a:t>
            </a:r>
            <a:r>
              <a:rPr lang="en-US" altLang="ko-KR" sz="1400" dirty="0"/>
              <a:t> </a:t>
            </a:r>
            <a:r>
              <a:rPr lang="ko-KR" altLang="en-US" sz="1400" dirty="0"/>
              <a:t>한 것일수도 있고 입력한 </a:t>
            </a:r>
            <a:r>
              <a:rPr lang="en-US" altLang="ko-KR" sz="1400" dirty="0"/>
              <a:t>action </a:t>
            </a:r>
            <a:r>
              <a:rPr lang="ko-KR" altLang="en-US" sz="1400" dirty="0"/>
              <a:t>대로 이동 한 것일 수도 있음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같은 위치에서 </a:t>
            </a:r>
            <a:r>
              <a:rPr lang="en-US" altLang="ko-KR" sz="1400" dirty="0"/>
              <a:t>down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action </a:t>
            </a:r>
            <a:r>
              <a:rPr lang="ko-KR" altLang="en-US" sz="1400" dirty="0"/>
              <a:t>을 입력 했으나 </a:t>
            </a:r>
            <a:r>
              <a:rPr lang="en-US" altLang="ko-KR" sz="1400" dirty="0"/>
              <a:t>up </a:t>
            </a:r>
            <a:r>
              <a:rPr lang="ko-KR" altLang="en-US" sz="1400" dirty="0"/>
              <a:t>이 실행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=0.85</a:t>
            </a:r>
          </a:p>
          <a:p>
            <a:r>
              <a:rPr lang="en-US" altLang="ko-KR" sz="1400" dirty="0"/>
              <a:t>(1-learning_rate)*Q[</a:t>
            </a:r>
            <a:r>
              <a:rPr lang="en-US" altLang="ko-KR" sz="1400" dirty="0" err="1"/>
              <a:t>position,action</a:t>
            </a:r>
            <a:r>
              <a:rPr lang="en-US" altLang="ko-KR" sz="1400" dirty="0"/>
              <a:t>]+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</a:t>
            </a:r>
            <a:r>
              <a:rPr lang="en-US" altLang="ko-KR" sz="1400" dirty="0" err="1"/>
              <a:t>reward+weight</a:t>
            </a:r>
            <a:r>
              <a:rPr lang="en-US" altLang="ko-KR" sz="1400" dirty="0"/>
              <a:t>* </a:t>
            </a:r>
            <a:r>
              <a:rPr lang="en-US" altLang="ko-KR" sz="1400" dirty="0" err="1"/>
              <a:t>np.max</a:t>
            </a:r>
            <a:r>
              <a:rPr lang="en-US" altLang="ko-KR" sz="1400" dirty="0"/>
              <a:t>(Q[</a:t>
            </a:r>
            <a:r>
              <a:rPr lang="en-US" altLang="ko-KR" sz="1400" dirty="0" err="1"/>
              <a:t>new_position</a:t>
            </a:r>
            <a:r>
              <a:rPr lang="en-US" altLang="ko-KR" sz="1400" dirty="0"/>
              <a:t>, :]))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="" xmlns:a16="http://schemas.microsoft.com/office/drawing/2014/main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="" xmlns:a16="http://schemas.microsoft.com/office/drawing/2014/main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="" xmlns:a16="http://schemas.microsoft.com/office/drawing/2014/main" id="{ACD65725-49F7-402E-B706-4DFAE26CC744}"/>
              </a:ext>
            </a:extLst>
          </p:cNvPr>
          <p:cNvSpPr txBox="1"/>
          <p:nvPr/>
        </p:nvSpPr>
        <p:spPr>
          <a:xfrm>
            <a:off x="6203236" y="472973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="" xmlns:a16="http://schemas.microsoft.com/office/drawing/2014/main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="" xmlns:a16="http://schemas.microsoft.com/office/drawing/2014/main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="" xmlns:a16="http://schemas.microsoft.com/office/drawing/2014/main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="" xmlns:a16="http://schemas.microsoft.com/office/drawing/2014/main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="" xmlns:a16="http://schemas.microsoft.com/office/drawing/2014/main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0                          0.9603                0                     0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="" xmlns:a16="http://schemas.microsoft.com/office/drawing/2014/main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="" xmlns:a16="http://schemas.microsoft.com/office/drawing/2014/main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="" xmlns:a16="http://schemas.microsoft.com/office/drawing/2014/main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="" xmlns:a16="http://schemas.microsoft.com/office/drawing/2014/main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442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(1-learning_rate)*Q[</a:t>
            </a:r>
            <a:r>
              <a:rPr lang="en-US" altLang="ko-KR" sz="1100" b="1" dirty="0" err="1"/>
              <a:t>position,action</a:t>
            </a:r>
            <a:r>
              <a:rPr lang="en-US" altLang="ko-KR" sz="1100" b="1" dirty="0"/>
              <a:t>]+</a:t>
            </a:r>
            <a:r>
              <a:rPr lang="en-US" altLang="ko-KR" sz="1100" b="1" dirty="0" err="1"/>
              <a:t>learning_rate</a:t>
            </a:r>
            <a:r>
              <a:rPr lang="en-US" altLang="ko-KR" sz="1100" b="1" dirty="0"/>
              <a:t>*(</a:t>
            </a:r>
            <a:r>
              <a:rPr lang="en-US" altLang="ko-KR" sz="1100" b="1" dirty="0" err="1"/>
              <a:t>reward+weight</a:t>
            </a:r>
            <a:r>
              <a:rPr lang="en-US" altLang="ko-KR" sz="1100" b="1" dirty="0"/>
              <a:t>* </a:t>
            </a:r>
            <a:r>
              <a:rPr lang="en-US" altLang="ko-KR" sz="1100" b="1" dirty="0" err="1"/>
              <a:t>np.max</a:t>
            </a:r>
            <a:r>
              <a:rPr lang="en-US" altLang="ko-KR" sz="1100" b="1" dirty="0"/>
              <a:t>(Q[</a:t>
            </a:r>
            <a:r>
              <a:rPr lang="en-US" altLang="ko-KR" sz="1100" b="1" dirty="0" err="1"/>
              <a:t>new_position</a:t>
            </a:r>
            <a:r>
              <a:rPr lang="en-US" altLang="ko-KR" sz="1100" b="1" dirty="0"/>
              <a:t>, :]))</a:t>
            </a:r>
          </a:p>
          <a:p>
            <a:endParaRPr lang="en-US" altLang="ko-KR" sz="1100" b="1" dirty="0"/>
          </a:p>
          <a:p>
            <a:r>
              <a:rPr lang="en-US" altLang="ko-KR" sz="1100" b="1" dirty="0"/>
              <a:t>=(1-0.85)*0.9603+0.85*(0+0.99*0.99)=0.833085‬</a:t>
            </a:r>
            <a:endParaRPr lang="ko-KR" altLang="en-US" sz="1100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="" xmlns:a16="http://schemas.microsoft.com/office/drawing/2014/main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9">
            <a:extLst>
              <a:ext uri="{FF2B5EF4-FFF2-40B4-BE49-F238E27FC236}">
                <a16:creationId xmlns="" xmlns:a16="http://schemas.microsoft.com/office/drawing/2014/main" id="{DDE6F099-BED3-4731-879A-52549E59A61A}"/>
              </a:ext>
            </a:extLst>
          </p:cNvPr>
          <p:cNvSpPr/>
          <p:nvPr/>
        </p:nvSpPr>
        <p:spPr>
          <a:xfrm flipV="1">
            <a:off x="3179445" y="1821926"/>
            <a:ext cx="6035390" cy="42959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1E7FBAB5-43B2-4267-96C8-C5F31E10B8CB}"/>
              </a:ext>
            </a:extLst>
          </p:cNvPr>
          <p:cNvSpPr txBox="1"/>
          <p:nvPr/>
        </p:nvSpPr>
        <p:spPr>
          <a:xfrm>
            <a:off x="4550317" y="2324998"/>
            <a:ext cx="383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learning_rate</a:t>
            </a:r>
            <a:r>
              <a:rPr lang="ko-KR" altLang="en-US" sz="1200" b="1" dirty="0"/>
              <a:t>를 곱해서 </a:t>
            </a:r>
            <a:r>
              <a:rPr lang="en-US" altLang="ko-KR" sz="1200" b="1" dirty="0"/>
              <a:t>reward+</a:t>
            </a:r>
            <a:r>
              <a:rPr lang="ko-KR" altLang="en-US" sz="1200" b="1" dirty="0"/>
              <a:t>다음위치를 업데이트함</a:t>
            </a:r>
          </a:p>
        </p:txBody>
      </p:sp>
      <p:sp>
        <p:nvSpPr>
          <p:cNvPr id="37" name="사각형: 둥근 모서리 9">
            <a:extLst>
              <a:ext uri="{FF2B5EF4-FFF2-40B4-BE49-F238E27FC236}">
                <a16:creationId xmlns="" xmlns:a16="http://schemas.microsoft.com/office/drawing/2014/main" id="{291E75C7-9008-4B3B-88B7-E1FDE1D7F714}"/>
              </a:ext>
            </a:extLst>
          </p:cNvPr>
          <p:cNvSpPr/>
          <p:nvPr/>
        </p:nvSpPr>
        <p:spPr>
          <a:xfrm flipV="1">
            <a:off x="314036" y="1815351"/>
            <a:ext cx="281016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A057174A-4A15-41A7-AA69-F51E8A6D6380}"/>
              </a:ext>
            </a:extLst>
          </p:cNvPr>
          <p:cNvSpPr txBox="1"/>
          <p:nvPr/>
        </p:nvSpPr>
        <p:spPr>
          <a:xfrm>
            <a:off x="422204" y="2339406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기존 데이터는 </a:t>
            </a:r>
            <a:r>
              <a:rPr lang="en-US" altLang="ko-KR" sz="1100" b="1" dirty="0"/>
              <a:t>1-learning_rate</a:t>
            </a:r>
            <a:r>
              <a:rPr lang="ko-KR" altLang="en-US" sz="1100" b="1" dirty="0"/>
              <a:t>반영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3C9253A-A256-4683-9CF8-45F00100CDD0}"/>
              </a:ext>
            </a:extLst>
          </p:cNvPr>
          <p:cNvSpPr txBox="1"/>
          <p:nvPr/>
        </p:nvSpPr>
        <p:spPr>
          <a:xfrm>
            <a:off x="3650623" y="5202663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66% 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 </a:t>
            </a:r>
            <a:r>
              <a:rPr lang="ko-KR" altLang="en-US" b="1" dirty="0"/>
              <a:t>대로 실행하기 때문에 </a:t>
            </a:r>
            <a:r>
              <a:rPr lang="ko-KR" altLang="en-US" b="1" dirty="0" err="1"/>
              <a:t>기존값</a:t>
            </a:r>
            <a:r>
              <a:rPr lang="ko-KR" altLang="en-US" b="1" dirty="0"/>
              <a:t> </a:t>
            </a:r>
            <a:r>
              <a:rPr lang="en-US" altLang="ko-KR" b="1" dirty="0"/>
              <a:t>0.9603 </a:t>
            </a:r>
            <a:r>
              <a:rPr lang="ko-KR" altLang="en-US" b="1" dirty="0"/>
              <a:t>이 올바른 값일 </a:t>
            </a:r>
            <a:endParaRPr lang="en-US" altLang="ko-KR" b="1" dirty="0"/>
          </a:p>
          <a:p>
            <a:r>
              <a:rPr lang="ko-KR" altLang="en-US" b="1" dirty="0"/>
              <a:t>확률은 </a:t>
            </a:r>
            <a:r>
              <a:rPr lang="en-US" altLang="ko-KR" b="1" dirty="0"/>
              <a:t>66% -&gt; </a:t>
            </a:r>
            <a:r>
              <a:rPr lang="ko-KR" altLang="en-US" b="1" dirty="0"/>
              <a:t>기존 값도 일부 반영하고 이동할 다음 위치의 값도 일부 반영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="" xmlns:a16="http://schemas.microsoft.com/office/drawing/2014/main" id="{650189E4-B248-4FDE-A8B6-05937B56ECB2}"/>
              </a:ext>
            </a:extLst>
          </p:cNvPr>
          <p:cNvSpPr/>
          <p:nvPr/>
        </p:nvSpPr>
        <p:spPr>
          <a:xfrm rot="10800000">
            <a:off x="3643324" y="4433153"/>
            <a:ext cx="457200" cy="7643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80946F59-079D-4F19-AAEC-2AF309EBDA06}"/>
              </a:ext>
            </a:extLst>
          </p:cNvPr>
          <p:cNvSpPr txBox="1"/>
          <p:nvPr/>
        </p:nvSpPr>
        <p:spPr>
          <a:xfrm>
            <a:off x="4185727" y="4364757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0.833085 </a:t>
            </a:r>
            <a:r>
              <a:rPr lang="ko-KR" altLang="en-US" b="1" dirty="0">
                <a:solidFill>
                  <a:srgbClr val="C0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17414925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862547"/>
          </a:xfrm>
        </p:spPr>
        <p:txBody>
          <a:bodyPr>
            <a:normAutofit/>
          </a:bodyPr>
          <a:lstStyle/>
          <a:p>
            <a:r>
              <a:rPr lang="en-US" altLang="ko-KR" dirty="0"/>
              <a:t>Noise</a:t>
            </a:r>
            <a:r>
              <a:rPr lang="ko-KR" altLang="en-US" dirty="0"/>
              <a:t>를 이용해서 기존 </a:t>
            </a:r>
            <a:r>
              <a:rPr lang="en-US" altLang="ko-KR" dirty="0"/>
              <a:t>Q</a:t>
            </a:r>
            <a:r>
              <a:rPr lang="ko-KR" altLang="en-US" dirty="0"/>
              <a:t>테이블이 아닌 </a:t>
            </a:r>
            <a:r>
              <a:rPr lang="en-US" altLang="ko-KR" dirty="0"/>
              <a:t>Exploration</a:t>
            </a:r>
            <a:r>
              <a:rPr lang="ko-KR" altLang="en-US" dirty="0"/>
              <a:t>을 더 많이 하도록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1688123"/>
            <a:ext cx="8543925" cy="429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5119"/>
          <a:stretch/>
        </p:blipFill>
        <p:spPr>
          <a:xfrm>
            <a:off x="4724400" y="2438400"/>
            <a:ext cx="6901132" cy="1143000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2B250628-2632-49E5-A4EB-20FEBA5F7892}"/>
              </a:ext>
            </a:extLst>
          </p:cNvPr>
          <p:cNvSpPr/>
          <p:nvPr/>
        </p:nvSpPr>
        <p:spPr>
          <a:xfrm flipV="1">
            <a:off x="4724400" y="2827105"/>
            <a:ext cx="6858000" cy="5256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03C309E-CB9A-4371-8E5F-6BE271CFEB9C}"/>
              </a:ext>
            </a:extLst>
          </p:cNvPr>
          <p:cNvSpPr txBox="1"/>
          <p:nvPr/>
        </p:nvSpPr>
        <p:spPr>
          <a:xfrm>
            <a:off x="7467600" y="3463636"/>
            <a:ext cx="4701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noise </a:t>
            </a:r>
            <a:r>
              <a:rPr lang="ko-KR" altLang="en-US" sz="1400" b="1" dirty="0">
                <a:solidFill>
                  <a:srgbClr val="C00000"/>
                </a:solidFill>
              </a:rPr>
              <a:t>더하기 전의 </a:t>
            </a:r>
            <a:r>
              <a:rPr lang="en-US" altLang="ko-KR" sz="1400" b="1" dirty="0">
                <a:solidFill>
                  <a:srgbClr val="C00000"/>
                </a:solidFill>
              </a:rPr>
              <a:t>Q </a:t>
            </a:r>
            <a:r>
              <a:rPr lang="ko-KR" altLang="en-US" sz="1400" b="1" dirty="0">
                <a:solidFill>
                  <a:srgbClr val="C00000"/>
                </a:solidFill>
              </a:rPr>
              <a:t>배열의 최대값은 </a:t>
            </a:r>
            <a:r>
              <a:rPr lang="en-US" altLang="ko-KR" sz="1400" b="1" dirty="0">
                <a:solidFill>
                  <a:srgbClr val="C00000"/>
                </a:solidFill>
              </a:rPr>
              <a:t>0.3976167 </a:t>
            </a:r>
            <a:r>
              <a:rPr lang="ko-KR" altLang="en-US" sz="1400" b="1" dirty="0">
                <a:solidFill>
                  <a:srgbClr val="C00000"/>
                </a:solidFill>
              </a:rPr>
              <a:t>이므로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최대값이 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action=0 (left) </a:t>
            </a:r>
            <a:r>
              <a:rPr lang="ko-KR" altLang="en-US" sz="1400" b="1" dirty="0">
                <a:solidFill>
                  <a:srgbClr val="C00000"/>
                </a:solidFill>
              </a:rPr>
              <a:t>가 선택되야 하나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noise</a:t>
            </a:r>
            <a:r>
              <a:rPr lang="ko-KR" altLang="en-US" sz="1400" b="1" dirty="0">
                <a:solidFill>
                  <a:srgbClr val="C00000"/>
                </a:solidFill>
              </a:rPr>
              <a:t>를 더한 결과 최대값이 </a:t>
            </a:r>
            <a:r>
              <a:rPr lang="en-US" altLang="ko-KR" sz="1400" b="1" dirty="0">
                <a:solidFill>
                  <a:srgbClr val="C00000"/>
                </a:solidFill>
              </a:rPr>
              <a:t>-0.01903532 </a:t>
            </a:r>
            <a:r>
              <a:rPr lang="ko-KR" altLang="en-US" sz="1400" b="1" dirty="0">
                <a:solidFill>
                  <a:srgbClr val="C00000"/>
                </a:solidFill>
              </a:rPr>
              <a:t>가 </a:t>
            </a:r>
            <a:r>
              <a:rPr lang="ko-KR" altLang="en-US" sz="1400" b="1" dirty="0" err="1">
                <a:solidFill>
                  <a:srgbClr val="C00000"/>
                </a:solidFill>
              </a:rPr>
              <a:t>되서</a:t>
            </a:r>
            <a:r>
              <a:rPr lang="ko-KR" altLang="en-US" sz="1400" b="1" dirty="0">
                <a:solidFill>
                  <a:srgbClr val="C00000"/>
                </a:solidFill>
              </a:rPr>
              <a:t> 최대 값이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action=3 (up)</a:t>
            </a:r>
            <a:r>
              <a:rPr lang="ko-KR" altLang="en-US" sz="1400" b="1" dirty="0">
                <a:solidFill>
                  <a:srgbClr val="C00000"/>
                </a:solidFill>
              </a:rPr>
              <a:t> 이 수행됨</a:t>
            </a:r>
          </a:p>
        </p:txBody>
      </p:sp>
    </p:spTree>
    <p:extLst>
      <p:ext uri="{BB962C8B-B14F-4D97-AF65-F5344CB8AC3E}">
        <p14:creationId xmlns:p14="http://schemas.microsoft.com/office/powerpoint/2010/main" val="19307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57083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838200"/>
            <a:ext cx="8601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8276"/>
            <a:ext cx="84486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6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85800"/>
            <a:ext cx="8420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6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1021563" y="5867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37147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299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370"/>
            <a:ext cx="6915150" cy="652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91400" y="609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90600" y="3657600"/>
            <a:ext cx="6035390" cy="2057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9255" y="0"/>
            <a:ext cx="6035390" cy="1524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21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10429875" cy="48291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143000" y="2590800"/>
            <a:ext cx="6553200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32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8743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29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774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73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0195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9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553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5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9C74B65-D261-40A5-8DAA-31598DD6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미로그리기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D6D7C6-B886-4FDD-A4DD-97C58192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57747"/>
          </a:xfrm>
        </p:spPr>
        <p:txBody>
          <a:bodyPr/>
          <a:lstStyle/>
          <a:p>
            <a:r>
              <a:rPr lang="ko-KR" altLang="en-US"/>
              <a:t>미로 찾기 게임을 위한 미로를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B99A1AE-3ACF-4F90-9BB3-CA01A6B7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038600" cy="36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15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67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169"/>
            <a:ext cx="69913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26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562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19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6.3 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098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FA359BC-0A47-4259-8D03-8FABFB84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오랫동안 </a:t>
            </a:r>
            <a:r>
              <a:rPr lang="en-US" altLang="ko-KR" dirty="0"/>
              <a:t>Pole </a:t>
            </a:r>
            <a:r>
              <a:rPr lang="ko-KR" altLang="en-US" dirty="0"/>
              <a:t>을 세우는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와 </a:t>
            </a:r>
            <a:r>
              <a:rPr lang="en-US" altLang="ko-KR" dirty="0"/>
              <a:t>Pole</a:t>
            </a:r>
            <a:r>
              <a:rPr lang="ko-KR" altLang="en-US" dirty="0"/>
              <a:t>은 자유로운 </a:t>
            </a:r>
            <a:r>
              <a:rPr lang="en-US" altLang="ko-KR" dirty="0"/>
              <a:t>Joint</a:t>
            </a:r>
            <a:r>
              <a:rPr lang="ko-KR" altLang="en-US" dirty="0"/>
              <a:t>로 연결 되어 있어서 </a:t>
            </a:r>
            <a:r>
              <a:rPr lang="en-US" altLang="ko-KR" dirty="0"/>
              <a:t>Pole</a:t>
            </a:r>
            <a:r>
              <a:rPr lang="ko-KR" altLang="en-US" dirty="0"/>
              <a:t>이 </a:t>
            </a:r>
            <a:r>
              <a:rPr lang="en-US" altLang="ko-KR" dirty="0"/>
              <a:t>Joint</a:t>
            </a:r>
            <a:r>
              <a:rPr lang="ko-KR" altLang="en-US" dirty="0"/>
              <a:t>를 중심으로 자유롭게 회전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중력이 작용하고 있어서 가만히 놔두면 </a:t>
            </a:r>
            <a:r>
              <a:rPr lang="en-US" altLang="ko-KR" dirty="0"/>
              <a:t>Pole</a:t>
            </a:r>
            <a:r>
              <a:rPr lang="ko-KR" altLang="en-US" dirty="0"/>
              <a:t>은 밑으로 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를 왼쪽 </a:t>
            </a:r>
            <a:r>
              <a:rPr lang="en-US" altLang="ko-KR" dirty="0"/>
              <a:t>(0)</a:t>
            </a:r>
            <a:r>
              <a:rPr lang="ko-KR" altLang="en-US" dirty="0"/>
              <a:t> 아니면 오른쪽</a:t>
            </a:r>
            <a:r>
              <a:rPr lang="en-US" altLang="ko-KR" dirty="0"/>
              <a:t>(1)</a:t>
            </a:r>
            <a:r>
              <a:rPr lang="ko-KR" altLang="en-US" dirty="0"/>
              <a:t>으로 움직여서 </a:t>
            </a:r>
            <a:r>
              <a:rPr lang="en-US" altLang="ko-KR" dirty="0"/>
              <a:t>pole</a:t>
            </a:r>
            <a:r>
              <a:rPr lang="ko-KR" altLang="en-US" dirty="0"/>
              <a:t>을 세워 놓는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pole</a:t>
            </a:r>
            <a:r>
              <a:rPr lang="ko-KR" altLang="en-US" dirty="0"/>
              <a:t>이 세워 져 있으면 </a:t>
            </a:r>
            <a:r>
              <a:rPr lang="en-US" altLang="ko-KR" dirty="0"/>
              <a:t>1 </a:t>
            </a:r>
            <a:r>
              <a:rPr lang="ko-KR" altLang="en-US" dirty="0"/>
              <a:t>게임이 종료되면 </a:t>
            </a:r>
            <a:r>
              <a:rPr lang="en-US" altLang="ko-KR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Pole</a:t>
            </a:r>
            <a:r>
              <a:rPr lang="ko-KR" altLang="en-US" dirty="0"/>
              <a:t>이 수직에서 </a:t>
            </a:r>
            <a:r>
              <a:rPr lang="en-US" altLang="ko-KR" dirty="0"/>
              <a:t>15</a:t>
            </a:r>
            <a:r>
              <a:rPr lang="ko-KR" altLang="en-US" dirty="0"/>
              <a:t>도 떨어지거나 가운데로부터 </a:t>
            </a:r>
            <a:r>
              <a:rPr lang="en-US" altLang="ko-KR" dirty="0"/>
              <a:t>2.4units </a:t>
            </a:r>
            <a:r>
              <a:rPr lang="ko-KR" altLang="en-US" dirty="0"/>
              <a:t>만큼 떨어지면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85E57A1-515A-42C7-A075-D4361257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8" y="3593182"/>
            <a:ext cx="4657138" cy="30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9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2C74CC-06BF-420B-A0E7-B14717B5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" r="13879"/>
          <a:stretch/>
        </p:blipFill>
        <p:spPr>
          <a:xfrm>
            <a:off x="152400" y="2133600"/>
            <a:ext cx="4516059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B93CE9C-06BE-49CB-BFDC-43ADA0A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00200"/>
            <a:ext cx="6675075" cy="3886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C4D20FEE-B7F1-4CEF-9ACA-BCBBF23C91AD}"/>
              </a:ext>
            </a:extLst>
          </p:cNvPr>
          <p:cNvSpPr/>
          <p:nvPr/>
        </p:nvSpPr>
        <p:spPr>
          <a:xfrm>
            <a:off x="5486400" y="1905000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6AFC0B4D-637E-47A9-AAA4-5D495996CBE8}"/>
              </a:ext>
            </a:extLst>
          </p:cNvPr>
          <p:cNvCxnSpPr>
            <a:cxnSpLocks/>
          </p:cNvCxnSpPr>
          <p:nvPr/>
        </p:nvCxnSpPr>
        <p:spPr>
          <a:xfrm flipH="1">
            <a:off x="2743200" y="1976735"/>
            <a:ext cx="2743200" cy="21380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A68A2C04-8DFC-48B2-BB39-8D5BA4755B48}"/>
              </a:ext>
            </a:extLst>
          </p:cNvPr>
          <p:cNvSpPr/>
          <p:nvPr/>
        </p:nvSpPr>
        <p:spPr>
          <a:xfrm>
            <a:off x="5504155" y="2209799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282465E7-6229-4736-9904-C30BF46F96DB}"/>
              </a:ext>
            </a:extLst>
          </p:cNvPr>
          <p:cNvSpPr/>
          <p:nvPr/>
        </p:nvSpPr>
        <p:spPr>
          <a:xfrm>
            <a:off x="5504155" y="2496835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3E57C286-A090-4212-9F99-A308CAEBA5D2}"/>
              </a:ext>
            </a:extLst>
          </p:cNvPr>
          <p:cNvSpPr/>
          <p:nvPr/>
        </p:nvSpPr>
        <p:spPr>
          <a:xfrm>
            <a:off x="5490099" y="274320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7BA16769-0B3E-4E29-80C8-5362048F455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3600" y="2362199"/>
            <a:ext cx="3370555" cy="5378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C093DC23-D9F1-4EF4-B8F6-A73686005D92}"/>
              </a:ext>
            </a:extLst>
          </p:cNvPr>
          <p:cNvCxnSpPr>
            <a:cxnSpLocks/>
          </p:cNvCxnSpPr>
          <p:nvPr/>
        </p:nvCxnSpPr>
        <p:spPr>
          <a:xfrm flipH="1">
            <a:off x="2823099" y="2620018"/>
            <a:ext cx="2652944" cy="156651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A1F308B9-240E-4A6B-8255-FA2278952F9B}"/>
              </a:ext>
            </a:extLst>
          </p:cNvPr>
          <p:cNvCxnSpPr>
            <a:cxnSpLocks/>
          </p:cNvCxnSpPr>
          <p:nvPr/>
        </p:nvCxnSpPr>
        <p:spPr>
          <a:xfrm flipH="1">
            <a:off x="2209800" y="2948308"/>
            <a:ext cx="3301383" cy="206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377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64F4FF9-3E88-4C95-B911-89BD1CF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144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40C9DCA-9253-4B8E-AC52-D7314821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80098"/>
            <a:ext cx="7038021" cy="143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03009F9-3634-4DF8-A740-114B722A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30" y="3233738"/>
            <a:ext cx="4191000" cy="203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F0F3B56-ACCB-41F6-A953-D828D3A61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1" r="13879"/>
          <a:stretch/>
        </p:blipFill>
        <p:spPr>
          <a:xfrm>
            <a:off x="609600" y="3200400"/>
            <a:ext cx="4516059" cy="3200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54775676-AE67-475F-9580-3596DC85651E}"/>
              </a:ext>
            </a:extLst>
          </p:cNvPr>
          <p:cNvSpPr/>
          <p:nvPr/>
        </p:nvSpPr>
        <p:spPr>
          <a:xfrm>
            <a:off x="7062644" y="3762773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10F02375-6BCF-42AF-B9C3-EEF2BF8A3CDB}"/>
              </a:ext>
            </a:extLst>
          </p:cNvPr>
          <p:cNvCxnSpPr>
            <a:cxnSpLocks/>
          </p:cNvCxnSpPr>
          <p:nvPr/>
        </p:nvCxnSpPr>
        <p:spPr>
          <a:xfrm flipH="1">
            <a:off x="3418045" y="4142168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D3A66C8F-C989-4522-A6CE-E24C28FC92C1}"/>
              </a:ext>
            </a:extLst>
          </p:cNvPr>
          <p:cNvSpPr/>
          <p:nvPr/>
        </p:nvSpPr>
        <p:spPr>
          <a:xfrm>
            <a:off x="7239000" y="4118678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1E0C94AF-F1F1-4041-984D-131FC229617E}"/>
              </a:ext>
            </a:extLst>
          </p:cNvPr>
          <p:cNvSpPr/>
          <p:nvPr/>
        </p:nvSpPr>
        <p:spPr>
          <a:xfrm>
            <a:off x="7150822" y="447421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93F03966-8903-423C-B485-5AE55F59A540}"/>
              </a:ext>
            </a:extLst>
          </p:cNvPr>
          <p:cNvSpPr/>
          <p:nvPr/>
        </p:nvSpPr>
        <p:spPr>
          <a:xfrm>
            <a:off x="7109252" y="4771327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21108751-6978-4630-8EDA-F12F2DBF796D}"/>
              </a:ext>
            </a:extLst>
          </p:cNvPr>
          <p:cNvCxnSpPr>
            <a:cxnSpLocks/>
          </p:cNvCxnSpPr>
          <p:nvPr/>
        </p:nvCxnSpPr>
        <p:spPr>
          <a:xfrm flipH="1">
            <a:off x="3295236" y="3896056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E2BBFCCA-F7F7-4B3B-A697-D9C32437638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118678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A89E0C67-3FD9-4F53-A6A8-995BF4F9433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037791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B21FD56F-E5D4-427E-A78B-94624953AD08}"/>
              </a:ext>
            </a:extLst>
          </p:cNvPr>
          <p:cNvCxnSpPr>
            <a:cxnSpLocks/>
          </p:cNvCxnSpPr>
          <p:nvPr/>
        </p:nvCxnSpPr>
        <p:spPr>
          <a:xfrm>
            <a:off x="6910244" y="2326310"/>
            <a:ext cx="2690956" cy="260518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3073034A-E326-4D23-9BDB-20566E2A80D9}"/>
              </a:ext>
            </a:extLst>
          </p:cNvPr>
          <p:cNvCxnSpPr>
            <a:cxnSpLocks/>
          </p:cNvCxnSpPr>
          <p:nvPr/>
        </p:nvCxnSpPr>
        <p:spPr>
          <a:xfrm>
            <a:off x="5537274" y="2296543"/>
            <a:ext cx="4238978" cy="229580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773160A-0C80-42E6-B702-18B2296326E7}"/>
              </a:ext>
            </a:extLst>
          </p:cNvPr>
          <p:cNvCxnSpPr>
            <a:cxnSpLocks/>
          </p:cNvCxnSpPr>
          <p:nvPr/>
        </p:nvCxnSpPr>
        <p:spPr>
          <a:xfrm>
            <a:off x="4572001" y="2326310"/>
            <a:ext cx="5486399" cy="173705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822920AD-DF71-4F09-B430-76F4EEC0F18C}"/>
              </a:ext>
            </a:extLst>
          </p:cNvPr>
          <p:cNvCxnSpPr>
            <a:cxnSpLocks/>
          </p:cNvCxnSpPr>
          <p:nvPr/>
        </p:nvCxnSpPr>
        <p:spPr>
          <a:xfrm>
            <a:off x="3418045" y="2311719"/>
            <a:ext cx="4381975" cy="143587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506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79781F8-94FE-4BF7-B69C-21285C5E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5750408" cy="59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44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5C0D91A-A75A-48E0-AD07-3A3D64FE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208278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D01AB14-1447-4462-90F5-3EDBE9C5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4"/>
          <a:stretch/>
        </p:blipFill>
        <p:spPr>
          <a:xfrm>
            <a:off x="6095999" y="3008083"/>
            <a:ext cx="6147879" cy="3289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52907BA0-BCD0-487C-89CC-2A5751964ACA}"/>
              </a:ext>
            </a:extLst>
          </p:cNvPr>
          <p:cNvSpPr/>
          <p:nvPr/>
        </p:nvSpPr>
        <p:spPr>
          <a:xfrm>
            <a:off x="6095999" y="3144364"/>
            <a:ext cx="2843356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EB585656-0F34-493B-8E4C-ACF409140A00}"/>
              </a:ext>
            </a:extLst>
          </p:cNvPr>
          <p:cNvSpPr/>
          <p:nvPr/>
        </p:nvSpPr>
        <p:spPr>
          <a:xfrm>
            <a:off x="6095998" y="4403480"/>
            <a:ext cx="4267201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3B18F815-D11A-45BA-9FB6-363714625F48}"/>
              </a:ext>
            </a:extLst>
          </p:cNvPr>
          <p:cNvSpPr/>
          <p:nvPr/>
        </p:nvSpPr>
        <p:spPr>
          <a:xfrm>
            <a:off x="6172200" y="5927481"/>
            <a:ext cx="3953330" cy="3705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58A2C90E-2618-4FD9-B7FD-92FCE4BCA8DA}"/>
              </a:ext>
            </a:extLst>
          </p:cNvPr>
          <p:cNvCxnSpPr>
            <a:cxnSpLocks/>
          </p:cNvCxnSpPr>
          <p:nvPr/>
        </p:nvCxnSpPr>
        <p:spPr>
          <a:xfrm flipH="1">
            <a:off x="1524000" y="3429000"/>
            <a:ext cx="4571998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07C14467-2E56-401B-9F98-F45435EA3F09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4038600"/>
            <a:ext cx="3124198" cy="914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E1BFDDC-3F17-405B-A821-A3AC50F435BE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4038600"/>
            <a:ext cx="3733798" cy="2057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409949-D9F2-4036-9FD2-E83D3F73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D0479F1-2D1C-4551-9320-339B47D2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9801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86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BC37B43-5D48-481B-9C11-B0FDF43E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862"/>
            <a:ext cx="6943725" cy="6772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2BC28F7B-6909-4F4F-B79B-419B41CB7346}"/>
              </a:ext>
            </a:extLst>
          </p:cNvPr>
          <p:cNvSpPr/>
          <p:nvPr/>
        </p:nvSpPr>
        <p:spPr>
          <a:xfrm>
            <a:off x="2202584" y="3048001"/>
            <a:ext cx="921616" cy="3810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0CEAB1F0-4D5F-4DB4-83D1-FE79C8B6B301}"/>
              </a:ext>
            </a:extLst>
          </p:cNvPr>
          <p:cNvCxnSpPr>
            <a:cxnSpLocks/>
          </p:cNvCxnSpPr>
          <p:nvPr/>
        </p:nvCxnSpPr>
        <p:spPr>
          <a:xfrm flipH="1">
            <a:off x="3118283" y="3124200"/>
            <a:ext cx="4730317" cy="32182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9CBDD457-712B-445A-8CDF-45A6E64D6FBF}"/>
              </a:ext>
            </a:extLst>
          </p:cNvPr>
          <p:cNvSpPr/>
          <p:nvPr/>
        </p:nvSpPr>
        <p:spPr>
          <a:xfrm>
            <a:off x="152400" y="3472081"/>
            <a:ext cx="1145311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083834A9-BCBA-45DC-BCEA-FFDA6224B927}"/>
              </a:ext>
            </a:extLst>
          </p:cNvPr>
          <p:cNvCxnSpPr>
            <a:cxnSpLocks/>
          </p:cNvCxnSpPr>
          <p:nvPr/>
        </p:nvCxnSpPr>
        <p:spPr>
          <a:xfrm flipH="1">
            <a:off x="1297712" y="3238501"/>
            <a:ext cx="6550888" cy="4952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5F40353-BFF8-45F4-86D8-319349083B50}"/>
              </a:ext>
            </a:extLst>
          </p:cNvPr>
          <p:cNvSpPr txBox="1"/>
          <p:nvPr/>
        </p:nvSpPr>
        <p:spPr>
          <a:xfrm>
            <a:off x="8258457" y="2949968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Pole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각도가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도가 넘어가서 게임 종료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7208C7E8-A863-4D80-9D8E-990ED847B640}"/>
              </a:ext>
            </a:extLst>
          </p:cNvPr>
          <p:cNvSpPr/>
          <p:nvPr/>
        </p:nvSpPr>
        <p:spPr>
          <a:xfrm>
            <a:off x="152400" y="4648199"/>
            <a:ext cx="1342743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380F4358-074F-48ED-8024-1FE854AA21A7}"/>
              </a:ext>
            </a:extLst>
          </p:cNvPr>
          <p:cNvCxnSpPr>
            <a:cxnSpLocks/>
          </p:cNvCxnSpPr>
          <p:nvPr/>
        </p:nvCxnSpPr>
        <p:spPr>
          <a:xfrm flipH="1">
            <a:off x="1509200" y="4648199"/>
            <a:ext cx="5044000" cy="1775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40162DF-E2B3-4299-83DC-093D78900EED}"/>
              </a:ext>
            </a:extLst>
          </p:cNvPr>
          <p:cNvSpPr txBox="1"/>
          <p:nvPr/>
        </p:nvSpPr>
        <p:spPr>
          <a:xfrm>
            <a:off x="6629400" y="4430886"/>
            <a:ext cx="240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게임이 종료 </a:t>
            </a:r>
            <a:r>
              <a:rPr lang="ko-KR" altLang="en-US" sz="1400" b="1" dirty="0" err="1"/>
              <a:t>되서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reward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42234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4653FBA-FD25-471B-8754-9C3E9AE9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8640"/>
            <a:ext cx="5124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19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2C3A56C-9069-44B9-A489-A4C8D1A6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0363200" cy="6564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929D266F-E2A5-4C15-9626-E2F8DF3EC138}"/>
              </a:ext>
            </a:extLst>
          </p:cNvPr>
          <p:cNvSpPr/>
          <p:nvPr/>
        </p:nvSpPr>
        <p:spPr>
          <a:xfrm>
            <a:off x="457200" y="2133600"/>
            <a:ext cx="6629400" cy="9331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C4B16BA8-B871-4046-84E2-4F65DABFED18}"/>
              </a:ext>
            </a:extLst>
          </p:cNvPr>
          <p:cNvSpPr/>
          <p:nvPr/>
        </p:nvSpPr>
        <p:spPr>
          <a:xfrm>
            <a:off x="8153400" y="5334000"/>
            <a:ext cx="13716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="" xmlns:a16="http://schemas.microsoft.com/office/drawing/2014/main" id="{FE0A3BC7-2DDD-414B-9439-5A976DEB4B3C}"/>
              </a:ext>
            </a:extLst>
          </p:cNvPr>
          <p:cNvCxnSpPr>
            <a:endCxn id="5" idx="3"/>
          </p:cNvCxnSpPr>
          <p:nvPr/>
        </p:nvCxnSpPr>
        <p:spPr>
          <a:xfrm rot="16200000" flipV="1">
            <a:off x="6710286" y="2976486"/>
            <a:ext cx="2733828" cy="198120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530E0D5-1CCC-42CD-9B8D-7DF1433173B9}"/>
              </a:ext>
            </a:extLst>
          </p:cNvPr>
          <p:cNvSpPr txBox="1"/>
          <p:nvPr/>
        </p:nvSpPr>
        <p:spPr>
          <a:xfrm>
            <a:off x="9244521" y="3429000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0.5 </a:t>
            </a:r>
            <a:r>
              <a:rPr lang="ko-KR" altLang="en-US" sz="1400" b="1" dirty="0"/>
              <a:t>초마다 함수를 호출해서 애니메이션 실행</a:t>
            </a:r>
          </a:p>
        </p:txBody>
      </p:sp>
    </p:spTree>
    <p:extLst>
      <p:ext uri="{BB962C8B-B14F-4D97-AF65-F5344CB8AC3E}">
        <p14:creationId xmlns:p14="http://schemas.microsoft.com/office/powerpoint/2010/main" val="41252427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3B06D1-3A88-4539-9697-088B11CB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629400" cy="54209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152161AD-F851-41CB-BD4F-35498663C43D}"/>
              </a:ext>
            </a:extLst>
          </p:cNvPr>
          <p:cNvSpPr/>
          <p:nvPr/>
        </p:nvSpPr>
        <p:spPr>
          <a:xfrm>
            <a:off x="3962401" y="5577430"/>
            <a:ext cx="5334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="" xmlns:a16="http://schemas.microsoft.com/office/drawing/2014/main" id="{F5B0D090-79ED-4D77-B81D-EA58B153FB42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229102" y="5105400"/>
            <a:ext cx="4715157" cy="47203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830083-3D47-4889-82FF-454B3FE519C9}"/>
              </a:ext>
            </a:extLst>
          </p:cNvPr>
          <p:cNvSpPr txBox="1"/>
          <p:nvPr/>
        </p:nvSpPr>
        <p:spPr>
          <a:xfrm>
            <a:off x="8944259" y="49515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애니메이션 시작</a:t>
            </a:r>
          </a:p>
        </p:txBody>
      </p:sp>
    </p:spTree>
    <p:extLst>
      <p:ext uri="{BB962C8B-B14F-4D97-AF65-F5344CB8AC3E}">
        <p14:creationId xmlns:p14="http://schemas.microsoft.com/office/powerpoint/2010/main" val="12063802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6.4 Cart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Pole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배열 만들기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02880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="" xmlns:a16="http://schemas.microsoft.com/office/drawing/2014/main" id="{D10BC3A6-50DE-48E7-AB2E-0FE35E9C7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초기화된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 구현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</a:t>
                </a:r>
                <a:r>
                  <a:rPr lang="ko-KR" altLang="en-US" dirty="0"/>
                  <a:t>테이블은 </a:t>
                </a:r>
                <a:r>
                  <a:rPr lang="en-US" altLang="ko-KR" dirty="0"/>
                  <a:t>x,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_dx/dt,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입력 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기존에 실행한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저장되는 배열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E301475-4121-4C59-ABCE-7645D9755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1386313" y="4477030"/>
            <a:ext cx="5867400" cy="22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05" y="1412321"/>
            <a:ext cx="4191000" cy="203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172E036-1C87-4666-BF4C-F368741A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1" r="13879" b="21660"/>
          <a:stretch/>
        </p:blipFill>
        <p:spPr>
          <a:xfrm>
            <a:off x="616175" y="1378983"/>
            <a:ext cx="4516059" cy="25072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7069219" y="1941356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>
            <a:off x="3424620" y="2320751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7245575" y="2297261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7157397" y="2652802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7115827" y="2949910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>
            <a:off x="3301811" y="2074639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2673575" y="2297261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2597375" y="2216374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1058591" y="4934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FD38CFE5-1D17-4135-8F22-E8B4D84A34A1}"/>
                  </a:ext>
                </a:extLst>
              </p:cNvPr>
              <p:cNvSpPr txBox="1"/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9A275135-27A5-4B86-9BBD-BB97A3A406B7}"/>
              </a:ext>
            </a:extLst>
          </p:cNvPr>
          <p:cNvSpPr/>
          <p:nvPr/>
        </p:nvSpPr>
        <p:spPr>
          <a:xfrm>
            <a:off x="773296" y="565511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="" xmlns:a16="http://schemas.microsoft.com/office/drawing/2014/main" id="{B275E952-66D4-4D28-9556-003C0D6B150E}"/>
                  </a:ext>
                </a:extLst>
              </p:cNvPr>
              <p:cNvSpPr/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979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EFC58B9-37B0-471C-848E-56ACEC71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536"/>
            <a:ext cx="9324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7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2671DE1-9533-429F-9593-1D6912CB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9152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7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DB8B466-AD31-4BA3-9C69-38935719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18"/>
          <a:stretch/>
        </p:blipFill>
        <p:spPr>
          <a:xfrm>
            <a:off x="457200" y="1143000"/>
            <a:ext cx="10197652" cy="239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15000" y="31242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387278" y="35820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01983" y="43022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38400" y="29718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43200" y="29718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9718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28956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733801" y="29718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492471" y="37667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6EFFE7D8-C900-48B2-A267-453F98E1169B}"/>
                  </a:ext>
                </a:extLst>
              </p:cNvPr>
              <p:cNvSpPr txBox="1"/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가지로 나눠서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배열에 저장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ko-KR" altLang="en-US" dirty="0"/>
                        <m:t>는 </m:t>
                      </m:r>
                      <m:r>
                        <m:rPr>
                          <m:nor/>
                        </m:rPr>
                        <a:rPr lang="en-US" altLang="ko-KR" dirty="0"/>
                        <m:t>3</m:t>
                      </m:r>
                      <m:r>
                        <m:rPr>
                          <m:nor/>
                        </m:rPr>
                        <a:rPr lang="ko-KR" altLang="en-US" dirty="0"/>
                        <m:t>가지로 나눠서 </m:t>
                      </m:r>
                      <m:r>
                        <m:rPr>
                          <m:nor/>
                        </m:rPr>
                        <a:rPr lang="en-US" altLang="ko-KR" dirty="0"/>
                        <m:t>Q</m:t>
                      </m:r>
                      <m:r>
                        <m:rPr>
                          <m:nor/>
                        </m:rPr>
                        <a:rPr lang="ko-KR" altLang="en-US" dirty="0"/>
                        <m:t>배열에 저장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dx/dt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b="0" i="0" dirty="0" smtClean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dirty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blipFill>
                <a:blip r:embed="rId7"/>
                <a:stretch>
                  <a:fillRect l="-1182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999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1630"/>
            <a:ext cx="2714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6A7B74-E61A-49AB-982E-5B778B9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D5514A6-0CF5-4579-989C-FF4D6EEA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676400"/>
            <a:ext cx="3800475" cy="350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573AD13-3FB8-49D2-9856-9AA21B4E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7908635" cy="27527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2B89251B-55A5-42EF-8300-3D513FD9B1B8}"/>
              </a:ext>
            </a:extLst>
          </p:cNvPr>
          <p:cNvSpPr/>
          <p:nvPr/>
        </p:nvSpPr>
        <p:spPr>
          <a:xfrm>
            <a:off x="762000" y="2895600"/>
            <a:ext cx="32004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="" xmlns:a16="http://schemas.microsoft.com/office/drawing/2014/main" id="{7AC55C9F-33E7-43C6-9A8E-74B69082C86E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flipV="1">
            <a:off x="3962400" y="1676400"/>
            <a:ext cx="6319838" cy="1371600"/>
          </a:xfrm>
          <a:prstGeom prst="bentConnector4">
            <a:avLst>
              <a:gd name="adj1" fmla="val 32481"/>
              <a:gd name="adj2" fmla="val 1166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375574F-948C-4F3B-9FAE-19682299BA74}"/>
              </a:ext>
            </a:extLst>
          </p:cNvPr>
          <p:cNvSpPr txBox="1"/>
          <p:nvPr/>
        </p:nvSpPr>
        <p:spPr>
          <a:xfrm>
            <a:off x="8991600" y="104971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91DA7101-8334-4BCC-9C22-545C72AB1EAD}"/>
              </a:ext>
            </a:extLst>
          </p:cNvPr>
          <p:cNvSpPr/>
          <p:nvPr/>
        </p:nvSpPr>
        <p:spPr>
          <a:xfrm>
            <a:off x="736600" y="3754643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BCB82DA8-3436-4A6B-AA00-EBB735F23A0E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>
            <a:off x="3937000" y="3907043"/>
            <a:ext cx="6345238" cy="1274557"/>
          </a:xfrm>
          <a:prstGeom prst="bentConnector4">
            <a:avLst>
              <a:gd name="adj1" fmla="val 50601"/>
              <a:gd name="adj2" fmla="val 11793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BEC509AA-B001-4321-AA68-5AE633EBEAAE}"/>
              </a:ext>
            </a:extLst>
          </p:cNvPr>
          <p:cNvSpPr/>
          <p:nvPr/>
        </p:nvSpPr>
        <p:spPr>
          <a:xfrm>
            <a:off x="8682037" y="4800661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96F390BC-E46A-47FC-9D28-E3963A30CE23}"/>
              </a:ext>
            </a:extLst>
          </p:cNvPr>
          <p:cNvSpPr/>
          <p:nvPr/>
        </p:nvSpPr>
        <p:spPr>
          <a:xfrm>
            <a:off x="736600" y="4358303"/>
            <a:ext cx="3200400" cy="3048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="" xmlns:a16="http://schemas.microsoft.com/office/drawing/2014/main" id="{DF5CC42B-19C7-48C2-86EF-AE932ED3CB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937000" y="3501242"/>
            <a:ext cx="4317497" cy="10094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CE26879E-49F7-4872-BE7D-888328FB5AAD}"/>
              </a:ext>
            </a:extLst>
          </p:cNvPr>
          <p:cNvSpPr/>
          <p:nvPr/>
        </p:nvSpPr>
        <p:spPr>
          <a:xfrm>
            <a:off x="8254497" y="1973284"/>
            <a:ext cx="584703" cy="30559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905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3572"/>
          <a:stretch/>
        </p:blipFill>
        <p:spPr>
          <a:xfrm>
            <a:off x="348483" y="990599"/>
            <a:ext cx="6357117" cy="1905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44" y="3429000"/>
            <a:ext cx="4191000" cy="2038348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>
            <a:off x="4861358" y="3958035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658357" y="27675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=""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5037714" y="43139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=""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949536" y="46694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=""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907966" y="49665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762000" y="27675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248212" y="28250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26866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295399"/>
            <a:ext cx="5419271" cy="18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733800"/>
            <a:ext cx="4191000" cy="20383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475813" y="30723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="" xmlns:a16="http://schemas.microsoft.com/office/drawing/2014/main" id="{AD3ED1F3-00E6-4BD3-B7A6-D011C1DC0B21}"/>
              </a:ext>
            </a:extLst>
          </p:cNvPr>
          <p:cNvSpPr/>
          <p:nvPr/>
        </p:nvSpPr>
        <p:spPr>
          <a:xfrm>
            <a:off x="4855170" y="46187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="" xmlns:a16="http://schemas.microsoft.com/office/drawing/2014/main" id="{56F12598-6353-49A4-ABAE-7E499841FEE1}"/>
              </a:ext>
            </a:extLst>
          </p:cNvPr>
          <p:cNvSpPr/>
          <p:nvPr/>
        </p:nvSpPr>
        <p:spPr>
          <a:xfrm>
            <a:off x="4766992" y="49742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="" xmlns:a16="http://schemas.microsoft.com/office/drawing/2014/main" id="{BDC6EC68-79CA-48EA-8890-9D1A16CDC3DB}"/>
              </a:ext>
            </a:extLst>
          </p:cNvPr>
          <p:cNvSpPr/>
          <p:nvPr/>
        </p:nvSpPr>
        <p:spPr>
          <a:xfrm>
            <a:off x="4725422" y="52713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579456" y="30723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065668" y="31298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570056" y="29914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364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45" y="116370"/>
            <a:ext cx="6936958" cy="6817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4130"/>
          <a:stretch/>
        </p:blipFill>
        <p:spPr>
          <a:xfrm>
            <a:off x="7582354" y="363584"/>
            <a:ext cx="4157750" cy="5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21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6823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29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4981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89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9860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92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838200"/>
            <a:ext cx="7904563" cy="41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84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83985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69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6.5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12812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86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178DAED-9ACC-4470-BCFF-FE56355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FE07F56-CC25-4C2E-8C3A-86E5D1E6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371600"/>
            <a:ext cx="3895725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E6593C-72EB-4936-B365-5043A0AC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19200"/>
            <a:ext cx="7543800" cy="3828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D4886B25-DD3E-400C-BE33-58BA970DEE77}"/>
              </a:ext>
            </a:extLst>
          </p:cNvPr>
          <p:cNvSpPr/>
          <p:nvPr/>
        </p:nvSpPr>
        <p:spPr>
          <a:xfrm>
            <a:off x="533400" y="2057400"/>
            <a:ext cx="48768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="" xmlns:a16="http://schemas.microsoft.com/office/drawing/2014/main" id="{E92FC68F-41E5-4E2D-8869-3B3537B74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10200" y="1828800"/>
            <a:ext cx="3200400" cy="381000"/>
          </a:xfrm>
          <a:prstGeom prst="bentConnector3">
            <a:avLst>
              <a:gd name="adj1" fmla="val 684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5AA3F082-6534-47DF-9A6C-E880EFCAB9B9}"/>
              </a:ext>
            </a:extLst>
          </p:cNvPr>
          <p:cNvSpPr/>
          <p:nvPr/>
        </p:nvSpPr>
        <p:spPr>
          <a:xfrm>
            <a:off x="8610600" y="1714500"/>
            <a:ext cx="609602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261C24BD-4DB8-413D-AB7E-52358753AE24}"/>
              </a:ext>
            </a:extLst>
          </p:cNvPr>
          <p:cNvSpPr/>
          <p:nvPr/>
        </p:nvSpPr>
        <p:spPr>
          <a:xfrm>
            <a:off x="8610600" y="4314825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8B2EAFCB-9A26-4E17-9BFA-2070DF3ACBB0}"/>
              </a:ext>
            </a:extLst>
          </p:cNvPr>
          <p:cNvSpPr/>
          <p:nvPr/>
        </p:nvSpPr>
        <p:spPr>
          <a:xfrm>
            <a:off x="7853361" y="1850528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17D5B7B3-1543-4C7E-8A12-D1D1B43E4F8E}"/>
              </a:ext>
            </a:extLst>
          </p:cNvPr>
          <p:cNvSpPr/>
          <p:nvPr/>
        </p:nvSpPr>
        <p:spPr>
          <a:xfrm>
            <a:off x="505691" y="2362200"/>
            <a:ext cx="4876800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="" xmlns:a16="http://schemas.microsoft.com/office/drawing/2014/main" id="{9207AEF8-177E-47CF-B72B-2C9A13B5A00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382060" y="2019300"/>
            <a:ext cx="4361875" cy="47015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6C17972E-1F17-4746-AD0B-6A4A7C80BEEF}"/>
              </a:ext>
            </a:extLst>
          </p:cNvPr>
          <p:cNvSpPr/>
          <p:nvPr/>
        </p:nvSpPr>
        <p:spPr>
          <a:xfrm>
            <a:off x="9439134" y="1714500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ACBB5267-1A9B-4F1F-ABC7-86F3064ED3A4}"/>
              </a:ext>
            </a:extLst>
          </p:cNvPr>
          <p:cNvSpPr/>
          <p:nvPr/>
        </p:nvSpPr>
        <p:spPr>
          <a:xfrm>
            <a:off x="9515477" y="4316637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C021618E-81B4-450F-8676-F0CF54FD7451}"/>
              </a:ext>
            </a:extLst>
          </p:cNvPr>
          <p:cNvSpPr/>
          <p:nvPr/>
        </p:nvSpPr>
        <p:spPr>
          <a:xfrm>
            <a:off x="514927" y="3426757"/>
            <a:ext cx="4876800" cy="2286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6D6E5DB2-0AEF-43DE-8967-201CADA44CCA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5391727" y="3009900"/>
            <a:ext cx="5352474" cy="531157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9D29DE9B-096E-4A88-AF42-DF12DBA347EF}"/>
              </a:ext>
            </a:extLst>
          </p:cNvPr>
          <p:cNvSpPr/>
          <p:nvPr/>
        </p:nvSpPr>
        <p:spPr>
          <a:xfrm>
            <a:off x="10439400" y="2705100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AD30A37A-D2E0-430D-BE74-E6CC6A8D9487}"/>
              </a:ext>
            </a:extLst>
          </p:cNvPr>
          <p:cNvSpPr/>
          <p:nvPr/>
        </p:nvSpPr>
        <p:spPr>
          <a:xfrm>
            <a:off x="10457873" y="4314825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C17DA094-1F82-413E-BF9F-2BC74240A1B5}"/>
              </a:ext>
            </a:extLst>
          </p:cNvPr>
          <p:cNvSpPr/>
          <p:nvPr/>
        </p:nvSpPr>
        <p:spPr>
          <a:xfrm>
            <a:off x="7772400" y="2755403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9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77745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58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600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7867650" cy="562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91200" y="28956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463478" y="33534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178183" y="40736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14600" y="27432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19400" y="27432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7432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26670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7432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9568671" y="35381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548054" y="990600"/>
            <a:ext cx="7896665" cy="23197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22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6248400" cy="482691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457200" y="2128465"/>
            <a:ext cx="6858000" cy="389133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16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34475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677400" y="551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1372" b="51079"/>
          <a:stretch/>
        </p:blipFill>
        <p:spPr>
          <a:xfrm>
            <a:off x="8350016" y="2749118"/>
            <a:ext cx="33010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10144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68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8305800" cy="43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1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8101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23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629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01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7000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91A0BE3-F731-4EEB-925C-A917234B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2653179"/>
            <a:ext cx="6483720" cy="893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118E6B0-3C34-4273-92E2-E5FE9C1C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44844"/>
            <a:ext cx="4791529" cy="4105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3DDB9EB-EEE4-4F1B-822E-76061B6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469A2CBA-23A3-4209-BC98-A9CEF33334D0}"/>
              </a:ext>
            </a:extLst>
          </p:cNvPr>
          <p:cNvSpPr/>
          <p:nvPr/>
        </p:nvSpPr>
        <p:spPr>
          <a:xfrm>
            <a:off x="76200" y="3201676"/>
            <a:ext cx="5273964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F19EDE00-D445-4937-9FFF-A80576E7DBF6}"/>
              </a:ext>
            </a:extLst>
          </p:cNvPr>
          <p:cNvSpPr/>
          <p:nvPr/>
        </p:nvSpPr>
        <p:spPr>
          <a:xfrm>
            <a:off x="7543799" y="1298186"/>
            <a:ext cx="990601" cy="987814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="" xmlns:a16="http://schemas.microsoft.com/office/drawing/2014/main" id="{2D4A31FE-8800-46B9-9967-527272B2E1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350164" y="2058676"/>
            <a:ext cx="2193635" cy="1295400"/>
          </a:xfrm>
          <a:prstGeom prst="bentConnector3">
            <a:avLst>
              <a:gd name="adj1" fmla="val 5968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4BF21CEB-30E2-4231-AE31-9691C16858A9}"/>
              </a:ext>
            </a:extLst>
          </p:cNvPr>
          <p:cNvSpPr/>
          <p:nvPr/>
        </p:nvSpPr>
        <p:spPr>
          <a:xfrm>
            <a:off x="7734298" y="4745183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DC547BCE-0C45-4292-BB6E-125678DF071E}"/>
              </a:ext>
            </a:extLst>
          </p:cNvPr>
          <p:cNvSpPr/>
          <p:nvPr/>
        </p:nvSpPr>
        <p:spPr>
          <a:xfrm>
            <a:off x="6781800" y="1600200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688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5800"/>
            <a:ext cx="384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83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457200"/>
            <a:ext cx="5184581" cy="6177373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399" y="304800"/>
            <a:ext cx="5571671" cy="65532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6109771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914400"/>
            <a:ext cx="6972300" cy="427672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228600" y="762000"/>
            <a:ext cx="7467600" cy="4724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279752" y="24427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795638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6115050" cy="5772150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9032188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7410450" cy="4343400"/>
          </a:xfrm>
          <a:prstGeom prst="rect">
            <a:avLst/>
          </a:prstGeom>
        </p:spPr>
      </p:pic>
      <p:sp>
        <p:nvSpPr>
          <p:cNvPr id="5" name="사각형: 둥근 모서리 24">
            <a:extLst>
              <a:ext uri="{FF2B5EF4-FFF2-40B4-BE49-F238E27FC236}">
                <a16:creationId xmlns="" xmlns:a16="http://schemas.microsoft.com/office/drawing/2014/main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79248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305800" y="5070231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725020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97F8C1-36F6-4A6A-ABCC-D0321A2D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0" y="1003628"/>
            <a:ext cx="6743700" cy="2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5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F023EFD-AB56-415F-A79B-1AE0F491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7829550" cy="519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544687F-8FA5-4765-9540-B4F8A574F18F}"/>
              </a:ext>
            </a:extLst>
          </p:cNvPr>
          <p:cNvSpPr txBox="1"/>
          <p:nvPr/>
        </p:nvSpPr>
        <p:spPr>
          <a:xfrm>
            <a:off x="8305800" y="5070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8245466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BE4B295-2E36-4B89-BE8F-ACED69B2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97345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37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2F36BA4-73C0-446F-AF5D-6FE7DE21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781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40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DD434A5-FE03-4F57-8D90-63939C35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71575"/>
            <a:ext cx="422910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7DCECD-165D-4BC7-B2E7-C8B5B9FDDE5C}"/>
              </a:ext>
            </a:extLst>
          </p:cNvPr>
          <p:cNvSpPr txBox="1"/>
          <p:nvPr/>
        </p:nvSpPr>
        <p:spPr>
          <a:xfrm>
            <a:off x="1524000" y="56864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왼쪽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5F7BFCA-39A2-40DD-9F9D-8363453ED758}"/>
              </a:ext>
            </a:extLst>
          </p:cNvPr>
          <p:cNvSpPr txBox="1"/>
          <p:nvPr/>
        </p:nvSpPr>
        <p:spPr>
          <a:xfrm>
            <a:off x="2971800" y="5686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</a:t>
            </a:r>
          </a:p>
        </p:txBody>
      </p:sp>
      <p:sp>
        <p:nvSpPr>
          <p:cNvPr id="8" name="사각형: 둥근 모서리 24">
            <a:extLst>
              <a:ext uri="{FF2B5EF4-FFF2-40B4-BE49-F238E27FC236}">
                <a16:creationId xmlns="" xmlns:a16="http://schemas.microsoft.com/office/drawing/2014/main" id="{CDF43FA4-8C16-448A-B762-50C6B4BAF44A}"/>
              </a:ext>
            </a:extLst>
          </p:cNvPr>
          <p:cNvSpPr/>
          <p:nvPr/>
        </p:nvSpPr>
        <p:spPr>
          <a:xfrm>
            <a:off x="990600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24">
            <a:extLst>
              <a:ext uri="{FF2B5EF4-FFF2-40B4-BE49-F238E27FC236}">
                <a16:creationId xmlns="" xmlns:a16="http://schemas.microsoft.com/office/drawing/2014/main" id="{5B1314E0-7785-4409-899F-60F100777079}"/>
              </a:ext>
            </a:extLst>
          </p:cNvPr>
          <p:cNvSpPr/>
          <p:nvPr/>
        </p:nvSpPr>
        <p:spPr>
          <a:xfrm>
            <a:off x="2848264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4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903D4B5-24F2-44C9-BE61-B2013188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30"/>
          <a:stretch/>
        </p:blipFill>
        <p:spPr>
          <a:xfrm>
            <a:off x="7550008" y="843147"/>
            <a:ext cx="4431577" cy="4206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2121BC0-4EB8-4FFC-BEAA-DD1F6FF2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5B376E0-0E42-47C6-883C-0035594ED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7001755" cy="213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3B09E355-802E-41EE-9EED-693ABC3B7989}"/>
              </a:ext>
            </a:extLst>
          </p:cNvPr>
          <p:cNvSpPr/>
          <p:nvPr/>
        </p:nvSpPr>
        <p:spPr>
          <a:xfrm>
            <a:off x="1876424" y="2562574"/>
            <a:ext cx="1552575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A9BA42B9-1484-404D-B148-F7E96CECE2D6}"/>
              </a:ext>
            </a:extLst>
          </p:cNvPr>
          <p:cNvSpPr/>
          <p:nvPr/>
        </p:nvSpPr>
        <p:spPr>
          <a:xfrm>
            <a:off x="7917975" y="4785445"/>
            <a:ext cx="4004609" cy="26439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="" xmlns:a16="http://schemas.microsoft.com/office/drawing/2014/main" id="{25990278-4E55-40DD-B3E6-58E913D864D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966909" y="553176"/>
            <a:ext cx="2366612" cy="6995007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6BB61DBB-D780-4EBC-BF95-9032CE903F60}"/>
              </a:ext>
            </a:extLst>
          </p:cNvPr>
          <p:cNvSpPr/>
          <p:nvPr/>
        </p:nvSpPr>
        <p:spPr>
          <a:xfrm>
            <a:off x="3505200" y="2590800"/>
            <a:ext cx="1371601" cy="3048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50B55F4E-FD94-4163-AEBE-914961B8844F}"/>
              </a:ext>
            </a:extLst>
          </p:cNvPr>
          <p:cNvSpPr/>
          <p:nvPr/>
        </p:nvSpPr>
        <p:spPr>
          <a:xfrm>
            <a:off x="4876801" y="2590800"/>
            <a:ext cx="1219199" cy="3048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5089A449-E86D-4130-94B1-D4D8EB87F1B7}"/>
              </a:ext>
            </a:extLst>
          </p:cNvPr>
          <p:cNvSpPr/>
          <p:nvPr/>
        </p:nvSpPr>
        <p:spPr>
          <a:xfrm>
            <a:off x="6092208" y="2595418"/>
            <a:ext cx="1061947" cy="304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="" xmlns:a16="http://schemas.microsoft.com/office/drawing/2014/main" id="{93A2AD8E-4400-4AB1-A883-257E29481ABD}"/>
              </a:ext>
            </a:extLst>
          </p:cNvPr>
          <p:cNvSpPr/>
          <p:nvPr/>
        </p:nvSpPr>
        <p:spPr>
          <a:xfrm>
            <a:off x="7906430" y="4535035"/>
            <a:ext cx="4004609" cy="264391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="" xmlns:a16="http://schemas.microsoft.com/office/drawing/2014/main" id="{9F3B86A4-4596-4F19-AF84-EAAEE8142D68}"/>
              </a:ext>
            </a:extLst>
          </p:cNvPr>
          <p:cNvSpPr/>
          <p:nvPr/>
        </p:nvSpPr>
        <p:spPr>
          <a:xfrm>
            <a:off x="7515954" y="969364"/>
            <a:ext cx="409852" cy="357490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707D585F-3B4E-4D09-961C-534A6CBA589A}"/>
              </a:ext>
            </a:extLst>
          </p:cNvPr>
          <p:cNvSpPr/>
          <p:nvPr/>
        </p:nvSpPr>
        <p:spPr>
          <a:xfrm>
            <a:off x="7921165" y="941633"/>
            <a:ext cx="308435" cy="357490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="" xmlns:a16="http://schemas.microsoft.com/office/drawing/2014/main" id="{E47FCADE-34A4-4858-9347-6AAF74FF579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265204" y="1821397"/>
            <a:ext cx="762000" cy="2910406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66F54C1-C38B-4EBB-9F6C-D1C69EA4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982457"/>
            <a:ext cx="2460329" cy="2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52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4647"/>
            <a:ext cx="7115175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7724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24506240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6" y="914399"/>
            <a:ext cx="7787333" cy="4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68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733425"/>
            <a:ext cx="5600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78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6106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7496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13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" y="990600"/>
            <a:ext cx="470535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12448" y="2543859"/>
            <a:ext cx="563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Pole</a:t>
            </a:r>
            <a:r>
              <a:rPr lang="ko-KR" altLang="en-US" b="1" dirty="0"/>
              <a:t>이 가운데 </a:t>
            </a:r>
            <a:r>
              <a:rPr lang="ko-KR" altLang="en-US" b="1" dirty="0" err="1"/>
              <a:t>고정되서</a:t>
            </a:r>
            <a:r>
              <a:rPr lang="ko-KR" altLang="en-US" b="1" dirty="0"/>
              <a:t> 쓰러 지지 </a:t>
            </a:r>
            <a:r>
              <a:rPr lang="ko-KR" altLang="en-US" b="1" dirty="0" err="1"/>
              <a:t>않는것을</a:t>
            </a:r>
            <a:r>
              <a:rPr lang="ko-KR" altLang="en-US" b="1"/>
              <a:t> 알 수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23921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 다중 분류</a:t>
            </a:r>
          </a:p>
        </p:txBody>
      </p:sp>
    </p:spTree>
    <p:extLst>
      <p:ext uri="{BB962C8B-B14F-4D97-AF65-F5344CB8AC3E}">
        <p14:creationId xmlns:p14="http://schemas.microsoft.com/office/powerpoint/2010/main" val="2957835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56B22B6-9ED8-475A-ACF9-15760499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이중분류</a:t>
            </a:r>
            <a:endParaRPr lang="en-US" altLang="ko-KR" dirty="0"/>
          </a:p>
          <a:p>
            <a:pPr lvl="1"/>
            <a:r>
              <a:rPr lang="ko-KR" altLang="en-US" dirty="0"/>
              <a:t>분류 하고자 하는 데이터가 </a:t>
            </a:r>
            <a:r>
              <a:rPr lang="en-US" altLang="ko-KR" dirty="0"/>
              <a:t>0 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중 하나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다중분류</a:t>
            </a:r>
            <a:endParaRPr lang="en-US" altLang="ko-KR" dirty="0"/>
          </a:p>
          <a:p>
            <a:pPr lvl="1"/>
            <a:r>
              <a:rPr lang="ko-KR" altLang="en-US" dirty="0"/>
              <a:t>분류하고자 하는 데이터가 여러가지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E25DE0C-B4D0-4DAA-A7F9-FB6656C2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44" y="1696780"/>
            <a:ext cx="2247407" cy="17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4D3EF3-4D9C-42D5-8E7E-A17F78AA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44" y="4231487"/>
            <a:ext cx="3000375" cy="233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DCD959D8-51AF-43FF-A2FA-89DDFCA74772}"/>
                  </a:ext>
                </a:extLst>
              </p:cNvPr>
              <p:cNvSpPr txBox="1"/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소수를 리턴</a:t>
                </a:r>
                <a:endParaRPr lang="en-US" altLang="ko-KR" sz="1200" b="1" dirty="0">
                  <a:solidFill>
                    <a:srgbClr val="C00000"/>
                  </a:solidFill>
                </a:endParaRPr>
              </a:p>
              <a:p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리턴값이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0.5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초과면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1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아니면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959D8-51AF-43FF-A2FA-89DDFCA7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blipFill>
                <a:blip r:embed="rId5"/>
                <a:stretch>
                  <a:fillRect l="-270" t="-2632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AF1C76AA-3239-4552-96EB-B613F8FA5EF1}"/>
                  </a:ext>
                </a:extLst>
              </p:cNvPr>
              <p:cNvSpPr txBox="1"/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각각 </a:t>
                </a:r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소수값을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리턴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C76AA-3239-4552-96EB-B613F8FA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blipFill>
                <a:blip r:embed="rId6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583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다중분류의 활성함수</a:t>
            </a:r>
          </a:p>
        </p:txBody>
      </p:sp>
    </p:spTree>
    <p:extLst>
      <p:ext uri="{BB962C8B-B14F-4D97-AF65-F5344CB8AC3E}">
        <p14:creationId xmlns:p14="http://schemas.microsoft.com/office/powerpoint/2010/main" val="192102113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 활성 함수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="" xmlns:a16="http://schemas.microsoft.com/office/drawing/2014/main" id="{9037E768-DEFC-411C-BCF0-94F73956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999" y="894293"/>
            <a:ext cx="8609133" cy="120447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1"/>
            <a:r>
              <a:rPr lang="ko-KR" altLang="en-US" dirty="0" err="1"/>
              <a:t>출력값의</a:t>
            </a:r>
            <a:r>
              <a:rPr lang="ko-KR" altLang="en-US" dirty="0"/>
              <a:t> 합이 </a:t>
            </a:r>
            <a:r>
              <a:rPr lang="en-US" altLang="ko-KR" dirty="0"/>
              <a:t>1</a:t>
            </a:r>
            <a:r>
              <a:rPr lang="ko-KR" altLang="en-US" dirty="0"/>
              <a:t>이 되도록 하여 퍼센트를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자동차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</a:t>
            </a:r>
            <a:r>
              <a:rPr lang="ko-KR" altLang="en-US" dirty="0"/>
              <a:t>로켓으로 분류 </a:t>
            </a:r>
            <a:r>
              <a:rPr lang="ko-KR" altLang="en-US" dirty="0" err="1"/>
              <a:t>할때</a:t>
            </a:r>
            <a:r>
              <a:rPr lang="ko-KR" altLang="en-US" dirty="0"/>
              <a:t>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6DEF64D-39E1-43B7-8209-41E10B2E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41" y="2164928"/>
            <a:ext cx="2739799" cy="168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BAF2A83-DAB9-44D5-AE50-726D0BE9D95B}"/>
              </a:ext>
            </a:extLst>
          </p:cNvPr>
          <p:cNvSpPr txBox="1"/>
          <p:nvPr/>
        </p:nvSpPr>
        <p:spPr>
          <a:xfrm>
            <a:off x="5225142" y="2629990"/>
            <a:ext cx="468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>
                <a:solidFill>
                  <a:srgbClr val="C00000"/>
                </a:solidFill>
              </a:rPr>
              <a:t>sigmoid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자동차가 가장 높은 값이지만 비슷비슷함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어려움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95E1E5B-7026-4D9C-A6B5-6A56120BC537}"/>
              </a:ext>
            </a:extLst>
          </p:cNvPr>
          <p:cNvSpPr txBox="1"/>
          <p:nvPr/>
        </p:nvSpPr>
        <p:spPr>
          <a:xfrm>
            <a:off x="5055324" y="4322364"/>
            <a:ext cx="4685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 err="1">
                <a:solidFill>
                  <a:srgbClr val="C00000"/>
                </a:solidFill>
              </a:rPr>
              <a:t>softmax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출력값이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이 </a:t>
            </a:r>
            <a:r>
              <a:rPr lang="ko-KR" altLang="en-US" b="1" dirty="0" err="1">
                <a:solidFill>
                  <a:srgbClr val="C00000"/>
                </a:solidFill>
              </a:rPr>
              <a:t>되도록함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가장 값이 높은 자동차의 </a:t>
            </a:r>
            <a:r>
              <a:rPr lang="ko-KR" altLang="en-US" b="1" dirty="0" err="1">
                <a:solidFill>
                  <a:srgbClr val="C00000"/>
                </a:solidFill>
              </a:rPr>
              <a:t>출력값은</a:t>
            </a:r>
            <a:r>
              <a:rPr lang="ko-KR" altLang="en-US" b="1" dirty="0">
                <a:solidFill>
                  <a:srgbClr val="C00000"/>
                </a:solidFill>
              </a:rPr>
              <a:t> 높여서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에 가깝게 비행기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로켓은 </a:t>
            </a:r>
            <a:r>
              <a:rPr lang="en-US" altLang="ko-KR" b="1" dirty="0">
                <a:solidFill>
                  <a:srgbClr val="C00000"/>
                </a:solidFill>
              </a:rPr>
              <a:t>0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ko-KR" altLang="en-US" b="1" dirty="0" err="1">
                <a:solidFill>
                  <a:srgbClr val="C00000"/>
                </a:solidFill>
              </a:rPr>
              <a:t>가깝게함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비교적 쉬움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7823853-0F92-49F6-A30E-032868DF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41" y="4322365"/>
            <a:ext cx="2739798" cy="1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68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9758" y="5502877"/>
            <a:ext cx="340843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1BDFFCBC-5A5C-40B7-9FF4-D4360084D6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4297" y="1075101"/>
            <a:ext cx="8682446" cy="452596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총합이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변환하면 큰 값이 두드러지게 나타나고 작은 값은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B1A7444-D79D-4E60-866E-090D97CD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61" y="2386013"/>
            <a:ext cx="6367031" cy="2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51C8FC5-7603-4A9F-ABF0-7D1EDD47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4" y="838200"/>
            <a:ext cx="733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4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6E0D1A2-4BE5-4A1B-A6E9-51AA2E0C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Softmax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146515FE-F2F0-40C1-8DF0-C1AB05B0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692877"/>
            <a:ext cx="2571750" cy="1238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20A0C13-9825-4623-9252-88B1213A1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5596831"/>
            <a:ext cx="7924800" cy="883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8BA7718-AF8C-4A55-BECC-A476C43C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42" y="2047017"/>
            <a:ext cx="6110695" cy="33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31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분류의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8002127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교차 엔트로피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="" xmlns:a16="http://schemas.microsoft.com/office/drawing/2014/main" id="{7844AD16-0F4E-4C13-A5A6-09D0488CA4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5589" y="100801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올바르게 예측 </a:t>
            </a:r>
            <a:r>
              <a:rPr lang="ko-KR" altLang="en-US" sz="2000" dirty="0" err="1"/>
              <a:t>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</a:t>
            </a:r>
            <a:r>
              <a:rPr lang="en-US" altLang="ko-KR" sz="2000" dirty="0"/>
              <a:t>0 </a:t>
            </a:r>
          </a:p>
          <a:p>
            <a:r>
              <a:rPr lang="ko-KR" altLang="en-US" sz="2000" dirty="0"/>
              <a:t>틀리게 </a:t>
            </a:r>
            <a:r>
              <a:rPr lang="ko-KR" altLang="en-US" sz="2000" dirty="0" err="1"/>
              <a:t>예측했을때는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무한대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7385E0-1AD5-4DFA-9D7B-DABC74E0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6" y="2143425"/>
            <a:ext cx="91154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07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2668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분류를 이용한 포유류 조류 기타 분류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="" xmlns:a16="http://schemas.microsoft.com/office/drawing/2014/main" id="{0585B825-12DA-4C54-BEE1-B2E3B03A28FC}"/>
              </a:ext>
            </a:extLst>
          </p:cNvPr>
          <p:cNvGraphicFramePr>
            <a:graphicFrameLocks noGrp="1"/>
          </p:cNvGraphicFramePr>
          <p:nvPr/>
        </p:nvGraphicFramePr>
        <p:xfrm>
          <a:off x="2316480" y="1632131"/>
          <a:ext cx="2447110" cy="288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55">
                  <a:extLst>
                    <a:ext uri="{9D8B030D-6E8A-4147-A177-3AD203B41FA5}">
                      <a16:colId xmlns="" xmlns:a16="http://schemas.microsoft.com/office/drawing/2014/main" val="2996416430"/>
                    </a:ext>
                  </a:extLst>
                </a:gridCol>
                <a:gridCol w="1223555">
                  <a:extLst>
                    <a:ext uri="{9D8B030D-6E8A-4147-A177-3AD203B41FA5}">
                      <a16:colId xmlns="" xmlns:a16="http://schemas.microsoft.com/office/drawing/2014/main" val="3259137415"/>
                    </a:ext>
                  </a:extLst>
                </a:gridCol>
              </a:tblGrid>
              <a:tr h="629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542324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050269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872318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4349989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0340375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9272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300A14B-3BC2-4F5D-A39F-9EC0E7002825}"/>
              </a:ext>
            </a:extLst>
          </p:cNvPr>
          <p:cNvSpPr txBox="1"/>
          <p:nvPr/>
        </p:nvSpPr>
        <p:spPr>
          <a:xfrm>
            <a:off x="2830286" y="11930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="" xmlns:a16="http://schemas.microsoft.com/office/drawing/2014/main" id="{677B571A-E2E2-4730-844A-556E74E91E9B}"/>
              </a:ext>
            </a:extLst>
          </p:cNvPr>
          <p:cNvGraphicFramePr>
            <a:graphicFrameLocks noGrp="1"/>
          </p:cNvGraphicFramePr>
          <p:nvPr/>
        </p:nvGraphicFramePr>
        <p:xfrm>
          <a:off x="5399315" y="1632129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="" xmlns:a16="http://schemas.microsoft.com/office/drawing/2014/main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="" xmlns:a16="http://schemas.microsoft.com/office/drawing/2014/main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="" xmlns:a16="http://schemas.microsoft.com/office/drawing/2014/main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17068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54DE79D-A4CE-44DC-BDCE-933B1228518B}"/>
              </a:ext>
            </a:extLst>
          </p:cNvPr>
          <p:cNvSpPr txBox="1"/>
          <p:nvPr/>
        </p:nvSpPr>
        <p:spPr>
          <a:xfrm>
            <a:off x="6527819" y="116080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74888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구조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="" xmlns:a16="http://schemas.microsoft.com/office/drawing/2014/main" id="{673DA3EF-9B50-47E2-9803-B7F873B8FA6A}"/>
              </a:ext>
            </a:extLst>
          </p:cNvPr>
          <p:cNvGraphicFramePr>
            <a:graphicFrameLocks noGrp="1"/>
          </p:cNvGraphicFramePr>
          <p:nvPr/>
        </p:nvGraphicFramePr>
        <p:xfrm>
          <a:off x="1927864" y="2722473"/>
          <a:ext cx="12876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825">
                  <a:extLst>
                    <a:ext uri="{9D8B030D-6E8A-4147-A177-3AD203B41FA5}">
                      <a16:colId xmlns="" xmlns:a16="http://schemas.microsoft.com/office/drawing/2014/main" val="2996416430"/>
                    </a:ext>
                  </a:extLst>
                </a:gridCol>
                <a:gridCol w="643825">
                  <a:extLst>
                    <a:ext uri="{9D8B030D-6E8A-4147-A177-3AD203B41FA5}">
                      <a16:colId xmlns="" xmlns:a16="http://schemas.microsoft.com/office/drawing/2014/main" val="3259137415"/>
                    </a:ext>
                  </a:extLst>
                </a:gridCol>
              </a:tblGrid>
              <a:tr h="496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5542324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050269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2872318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84349989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570340375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679272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1979625" y="2290353"/>
            <a:ext cx="116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246820C2-3B47-4508-AF22-112050BEE0A4}"/>
              </a:ext>
            </a:extLst>
          </p:cNvPr>
          <p:cNvSpPr txBox="1">
            <a:spLocks/>
          </p:cNvSpPr>
          <p:nvPr/>
        </p:nvSpPr>
        <p:spPr>
          <a:xfrm>
            <a:off x="12735670" y="6284968"/>
            <a:ext cx="198437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/>
              <a:pPr marL="98425"/>
              <a:t>265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2" y="1031066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66" y="2636550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05" y="3979050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78" y="5489356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7C34B67-82EA-4EEF-A5E1-9A745C3D366F}"/>
              </a:ext>
            </a:extLst>
          </p:cNvPr>
          <p:cNvSpPr txBox="1"/>
          <p:nvPr/>
        </p:nvSpPr>
        <p:spPr>
          <a:xfrm>
            <a:off x="5133892" y="4811255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87C3A8E4-0250-4840-BA43-0BBCD478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02" y="1150946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C448E2ED-B76A-4359-BD31-24E69894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2228586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B3C1307-9977-4F01-A32F-9446F37A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3344572"/>
            <a:ext cx="973023" cy="67948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3E7E711C-279A-41B0-A346-8CD6E6837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356489" y="1370808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276DCA49-375F-46A9-AE10-B207B4B4F5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56489" y="2976292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7DDF67B6-FB74-474D-BA06-A9F1E4562D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356488" y="3447906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45EC91B5-21FD-4128-8755-D2A9959BCD4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56489" y="3447906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1EE556F4-3D88-4E94-AC4E-AD831DFDD324}"/>
              </a:ext>
            </a:extLst>
          </p:cNvPr>
          <p:cNvSpPr txBox="1"/>
          <p:nvPr/>
        </p:nvSpPr>
        <p:spPr>
          <a:xfrm>
            <a:off x="3803399" y="177093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4817219" y="234533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5037198" y="74542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w0(0)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4975012" y="369987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w0(3)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4902151" y="524656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w0(9)</a:t>
            </a:r>
            <a:endParaRPr lang="ko-KR" altLang="en-US" sz="12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3A1C1AFD-2103-40C7-9C37-04A6E5C833B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9073" y="1346918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F65C464B-ADEC-42BF-A0AB-8631672DE7B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601320" y="1443422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1F9E6D24-13B0-411E-8994-CAE85D7822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545826" y="1413250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DAF59923-B764-4AF3-9D66-738C2F0B59EC}"/>
              </a:ext>
            </a:extLst>
          </p:cNvPr>
          <p:cNvCxnSpPr>
            <a:cxnSpLocks/>
          </p:cNvCxnSpPr>
          <p:nvPr/>
        </p:nvCxnSpPr>
        <p:spPr>
          <a:xfrm flipV="1">
            <a:off x="5438991" y="1643089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B4088E76-70D3-4992-A249-D31ABBD2822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438992" y="2568328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17E35739-3221-4E15-AAE4-3792E4F5411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07880" y="2932640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73EAC893-A89C-4EA3-A886-C155DAA8F61C}"/>
              </a:ext>
            </a:extLst>
          </p:cNvPr>
          <p:cNvCxnSpPr>
            <a:cxnSpLocks/>
          </p:cNvCxnSpPr>
          <p:nvPr/>
        </p:nvCxnSpPr>
        <p:spPr>
          <a:xfrm flipV="1">
            <a:off x="5591391" y="1816421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9BAD274E-5CC3-47F0-A367-CD2D0C32DE8D}"/>
              </a:ext>
            </a:extLst>
          </p:cNvPr>
          <p:cNvCxnSpPr>
            <a:cxnSpLocks/>
          </p:cNvCxnSpPr>
          <p:nvPr/>
        </p:nvCxnSpPr>
        <p:spPr>
          <a:xfrm flipV="1">
            <a:off x="5632232" y="2821264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A0535CEC-A97F-429F-B365-13A21F10AD3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608012" y="3684314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13E46884-4DF0-4B45-B0BF-D13CCA95CECD}"/>
              </a:ext>
            </a:extLst>
          </p:cNvPr>
          <p:cNvCxnSpPr>
            <a:cxnSpLocks/>
          </p:cNvCxnSpPr>
          <p:nvPr/>
        </p:nvCxnSpPr>
        <p:spPr>
          <a:xfrm flipV="1">
            <a:off x="5564720" y="1657592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039C7DB6-617C-47E7-80D0-6F3E25435D5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54814" y="2568329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A8212692-1E69-4C1F-8043-0E2B91B624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529508" y="3684314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845A62C3-32FD-4475-8E13-831EDAAEFAD0}"/>
              </a:ext>
            </a:extLst>
          </p:cNvPr>
          <p:cNvSpPr txBox="1"/>
          <p:nvPr/>
        </p:nvSpPr>
        <p:spPr>
          <a:xfrm>
            <a:off x="7604279" y="8446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2E426B97-7335-4F56-AFE8-0D2C41CBF533}"/>
              </a:ext>
            </a:extLst>
          </p:cNvPr>
          <p:cNvSpPr txBox="1"/>
          <p:nvPr/>
        </p:nvSpPr>
        <p:spPr>
          <a:xfrm>
            <a:off x="7663971" y="198673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1C40222-BA66-48E9-8AD2-10D23A3A64E7}"/>
              </a:ext>
            </a:extLst>
          </p:cNvPr>
          <p:cNvSpPr txBox="1"/>
          <p:nvPr/>
        </p:nvSpPr>
        <p:spPr>
          <a:xfrm>
            <a:off x="7618269" y="321022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w1(2)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83EFBD8B-04F5-4936-A9D9-A996725B36E1}"/>
              </a:ext>
            </a:extLst>
          </p:cNvPr>
          <p:cNvSpPr txBox="1"/>
          <p:nvPr/>
        </p:nvSpPr>
        <p:spPr>
          <a:xfrm>
            <a:off x="4543120" y="6185621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8730C00B-5270-4787-8BFF-2A4A7A4DB5A3}"/>
              </a:ext>
            </a:extLst>
          </p:cNvPr>
          <p:cNvSpPr txBox="1"/>
          <p:nvPr/>
        </p:nvSpPr>
        <p:spPr>
          <a:xfrm>
            <a:off x="7135177" y="6155493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27D3E32-7379-488E-BB47-E99EC3BC1041}"/>
              </a:ext>
            </a:extLst>
          </p:cNvPr>
          <p:cNvSpPr txBox="1"/>
          <p:nvPr/>
        </p:nvSpPr>
        <p:spPr>
          <a:xfrm>
            <a:off x="9029053" y="130602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y1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96F52B4D-2F47-4EC1-B959-ECC9016973AC}"/>
              </a:ext>
            </a:extLst>
          </p:cNvPr>
          <p:cNvSpPr txBox="1"/>
          <p:nvPr/>
        </p:nvSpPr>
        <p:spPr>
          <a:xfrm>
            <a:off x="9029053" y="233958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y2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41BBA09-1B48-4570-85DD-C7DEE9C9B450}"/>
              </a:ext>
            </a:extLst>
          </p:cNvPr>
          <p:cNvSpPr txBox="1"/>
          <p:nvPr/>
        </p:nvSpPr>
        <p:spPr>
          <a:xfrm>
            <a:off x="9077139" y="34290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y3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8259006" y="1490688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=""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8264460" y="2607591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8259006" y="36488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EC3A019D-FBAD-4BDF-A476-CCC50CD75CC4}"/>
              </a:ext>
            </a:extLst>
          </p:cNvPr>
          <p:cNvSpPr txBox="1"/>
          <p:nvPr/>
        </p:nvSpPr>
        <p:spPr>
          <a:xfrm>
            <a:off x="8368718" y="12398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B6DBABFC-F7E5-4E16-82EC-33E7333C136E}"/>
              </a:ext>
            </a:extLst>
          </p:cNvPr>
          <p:cNvSpPr txBox="1"/>
          <p:nvPr/>
        </p:nvSpPr>
        <p:spPr>
          <a:xfrm>
            <a:off x="8331272" y="22669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33408BAC-1CEC-46B6-AE3C-A1B4B292EBEC}"/>
              </a:ext>
            </a:extLst>
          </p:cNvPr>
          <p:cNvSpPr txBox="1"/>
          <p:nvPr/>
        </p:nvSpPr>
        <p:spPr>
          <a:xfrm>
            <a:off x="8331272" y="33182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4D1CE180-D6B2-4DA8-A9D9-0525631664B2}"/>
              </a:ext>
            </a:extLst>
          </p:cNvPr>
          <p:cNvSpPr txBox="1"/>
          <p:nvPr/>
        </p:nvSpPr>
        <p:spPr>
          <a:xfrm>
            <a:off x="7290988" y="4236962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활성함수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6695375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텐서플로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41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9AD5788-6622-4368-8F6F-B4AB25C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5835"/>
            <a:ext cx="4403781" cy="5621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D962F977-3E8D-420D-9600-2C4A449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5348505-A20B-4002-BFEF-E4847F13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5" y="470693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23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43B45D6-36BA-4CE5-984B-24CAC025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45" y="947330"/>
            <a:ext cx="6885156" cy="42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13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96A49FA-2859-44D1-97B4-FA236BDB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34982"/>
            <a:ext cx="9144000" cy="39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6F6A3B1-4016-4D27-951C-F738EA57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29" y="1752600"/>
            <a:ext cx="3314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3F35F97-A357-4B11-99BF-1026DA0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734"/>
            <a:ext cx="6798123" cy="6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07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50"/>
          <a:stretch/>
        </p:blipFill>
        <p:spPr>
          <a:xfrm>
            <a:off x="1802948" y="944879"/>
            <a:ext cx="6339567" cy="29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5"/>
          <a:stretch/>
        </p:blipFill>
        <p:spPr>
          <a:xfrm>
            <a:off x="1802947" y="3526971"/>
            <a:ext cx="6339567" cy="3080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3BEE845-931F-404E-BECF-322B6C49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74" y="0"/>
            <a:ext cx="4764039" cy="3429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ADD3CF83-0F9B-4462-A5E4-0DE3085593DD}"/>
              </a:ext>
            </a:extLst>
          </p:cNvPr>
          <p:cNvSpPr/>
          <p:nvPr/>
        </p:nvSpPr>
        <p:spPr>
          <a:xfrm>
            <a:off x="2403566" y="116368"/>
            <a:ext cx="1846217" cy="32657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360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18"/>
          <a:stretch/>
        </p:blipFill>
        <p:spPr>
          <a:xfrm>
            <a:off x="1802947" y="3683046"/>
            <a:ext cx="8382000" cy="24652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1885AD1-6462-4636-81E1-1E5D0F97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66" y="-20410"/>
            <a:ext cx="5145351" cy="370345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F576D985-C706-43E2-9AB0-8C36979F1AD9}"/>
              </a:ext>
            </a:extLst>
          </p:cNvPr>
          <p:cNvSpPr/>
          <p:nvPr/>
        </p:nvSpPr>
        <p:spPr>
          <a:xfrm>
            <a:off x="4572001" y="25359"/>
            <a:ext cx="2181716" cy="370345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553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81"/>
          <a:stretch/>
        </p:blipFill>
        <p:spPr>
          <a:xfrm>
            <a:off x="1802947" y="2177144"/>
            <a:ext cx="8382000" cy="187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80A1FB4-57AE-4964-B44C-DFA0712C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975905"/>
            <a:ext cx="7543800" cy="952500"/>
          </a:xfrm>
          <a:prstGeom prst="rect">
            <a:avLst/>
          </a:prstGeom>
        </p:spPr>
      </p:pic>
      <p:graphicFrame>
        <p:nvGraphicFramePr>
          <p:cNvPr id="5" name="표 8">
            <a:extLst>
              <a:ext uri="{FF2B5EF4-FFF2-40B4-BE49-F238E27FC236}">
                <a16:creationId xmlns="" xmlns:a16="http://schemas.microsoft.com/office/drawing/2014/main" id="{E85B7921-4DAA-46EA-8E5F-B9FB72E6F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64155"/>
              </p:ext>
            </p:extLst>
          </p:nvPr>
        </p:nvGraphicFramePr>
        <p:xfrm>
          <a:off x="7543800" y="3545551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="" xmlns:a16="http://schemas.microsoft.com/office/drawing/2014/main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="" xmlns:a16="http://schemas.microsoft.com/office/drawing/2014/main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="" xmlns:a16="http://schemas.microsoft.com/office/drawing/2014/main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317068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B468C3A-5737-400B-A902-5582AFDB3BFB}"/>
              </a:ext>
            </a:extLst>
          </p:cNvPr>
          <p:cNvSpPr txBox="1"/>
          <p:nvPr/>
        </p:nvSpPr>
        <p:spPr>
          <a:xfrm>
            <a:off x="8672304" y="307423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F6FB027-2777-44D9-BCB9-987EE4DF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5367"/>
            <a:ext cx="6353175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843863-63B9-4A2C-ABF2-909AD0A6DB49}"/>
              </a:ext>
            </a:extLst>
          </p:cNvPr>
          <p:cNvSpPr txBox="1"/>
          <p:nvPr/>
        </p:nvSpPr>
        <p:spPr>
          <a:xfrm>
            <a:off x="2895600" y="4397113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hypothesis1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9079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6365C6D-DE40-421C-B7C3-10A50950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9" y="116369"/>
            <a:ext cx="8753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17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54BD794-F666-4168-8490-FB4BFD14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32" y="751931"/>
            <a:ext cx="42576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23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3CD2C6-C5DF-4765-B62F-718232CF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099730"/>
            <a:ext cx="6629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644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E56FF43-1A43-407F-B78D-0BC82496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86310"/>
            <a:ext cx="9144000" cy="34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779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0C148ED-74D5-4EAA-A853-9F4F7592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45709"/>
            <a:ext cx="74771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74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CD6A853-78BD-4C93-BD5B-6C41AC4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4556080"/>
            <a:ext cx="8020050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2033B85-9D43-4D8F-A95A-880F234D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17" y="1495053"/>
            <a:ext cx="7586108" cy="2377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1C461DB-244B-47A8-9609-4B01F48F848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E5A9CE42-1A49-43AB-A290-803F10520881}"/>
              </a:ext>
            </a:extLst>
          </p:cNvPr>
          <p:cNvSpPr/>
          <p:nvPr/>
        </p:nvSpPr>
        <p:spPr>
          <a:xfrm>
            <a:off x="2377440" y="1942011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AEC1CEE9-CAED-433C-B0BE-80755F37B1E2}"/>
              </a:ext>
            </a:extLst>
          </p:cNvPr>
          <p:cNvSpPr/>
          <p:nvPr/>
        </p:nvSpPr>
        <p:spPr>
          <a:xfrm>
            <a:off x="3884023" y="2291954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6ED21C4C-F0D4-49B9-B996-E7B6750258C5}"/>
              </a:ext>
            </a:extLst>
          </p:cNvPr>
          <p:cNvSpPr/>
          <p:nvPr/>
        </p:nvSpPr>
        <p:spPr>
          <a:xfrm>
            <a:off x="5455920" y="2641897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3C72319-1AE7-4609-B5C5-C4DFE785C385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F8835B9F-8380-4EAF-9B0F-5EDA921F882C}"/>
              </a:ext>
            </a:extLst>
          </p:cNvPr>
          <p:cNvSpPr/>
          <p:nvPr/>
        </p:nvSpPr>
        <p:spPr>
          <a:xfrm>
            <a:off x="5455919" y="3383063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A0CD20D-4346-49CA-80E5-068A0B4C4D8C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2750B018-9121-4451-8E62-84DE10E2022B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4FEAC7BA-2C63-4CE5-A636-3B945DE81FE0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6AB13D71-DBD4-4C01-97B8-D2AAAC6B1417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6E6D9AD3-91DC-40A8-9206-66D2994796F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ECE5E167-8DEA-4DEC-8009-6E40BD433030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95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랜덤하게 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568332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55A5E04-E67E-4BE4-96C9-B6D0439B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60" y="4050983"/>
            <a:ext cx="8410575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2C728FB-AFC9-4615-A80E-A6A8AE2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16" y="1557566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679A9F6-F80F-4DDE-88EF-93A08F5C5944}"/>
              </a:ext>
            </a:extLst>
          </p:cNvPr>
          <p:cNvSpPr txBox="1"/>
          <p:nvPr/>
        </p:nvSpPr>
        <p:spPr>
          <a:xfrm>
            <a:off x="2194560" y="8741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320B6349-81CA-4AC1-AFC9-A8F73E1E5119}"/>
              </a:ext>
            </a:extLst>
          </p:cNvPr>
          <p:cNvSpPr/>
          <p:nvPr/>
        </p:nvSpPr>
        <p:spPr>
          <a:xfrm>
            <a:off x="3065417" y="164591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397A681F-F96D-4234-9B85-DBFFD8E21EBC}"/>
              </a:ext>
            </a:extLst>
          </p:cNvPr>
          <p:cNvSpPr/>
          <p:nvPr/>
        </p:nvSpPr>
        <p:spPr>
          <a:xfrm>
            <a:off x="3688080" y="199426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434ED908-B90E-4003-87BB-E02C0BA5C9FF}"/>
              </a:ext>
            </a:extLst>
          </p:cNvPr>
          <p:cNvSpPr/>
          <p:nvPr/>
        </p:nvSpPr>
        <p:spPr>
          <a:xfrm>
            <a:off x="4345579" y="238050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6E5BA9F7-88C3-4225-A370-697E27FCA501}"/>
              </a:ext>
            </a:extLst>
          </p:cNvPr>
          <p:cNvSpPr/>
          <p:nvPr/>
        </p:nvSpPr>
        <p:spPr>
          <a:xfrm>
            <a:off x="3065417" y="272885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FD362D37-B5FD-48EB-A035-379AC1F037AC}"/>
              </a:ext>
            </a:extLst>
          </p:cNvPr>
          <p:cNvSpPr/>
          <p:nvPr/>
        </p:nvSpPr>
        <p:spPr>
          <a:xfrm>
            <a:off x="4345579" y="3067811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E01970E-3E7E-45CD-AD3D-9C5D6F7F8445}"/>
              </a:ext>
            </a:extLst>
          </p:cNvPr>
          <p:cNvSpPr txBox="1"/>
          <p:nvPr/>
        </p:nvSpPr>
        <p:spPr>
          <a:xfrm>
            <a:off x="7068602" y="1728650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268F7C61-0692-4DED-8D26-A0EC85ADF5E5}"/>
              </a:ext>
            </a:extLst>
          </p:cNvPr>
          <p:cNvCxnSpPr>
            <a:cxnSpLocks/>
          </p:cNvCxnSpPr>
          <p:nvPr/>
        </p:nvCxnSpPr>
        <p:spPr>
          <a:xfrm>
            <a:off x="5123398" y="186824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5A826DDF-7B60-4D2A-B16A-954016150B90}"/>
              </a:ext>
            </a:extLst>
          </p:cNvPr>
          <p:cNvCxnSpPr>
            <a:cxnSpLocks/>
          </p:cNvCxnSpPr>
          <p:nvPr/>
        </p:nvCxnSpPr>
        <p:spPr>
          <a:xfrm>
            <a:off x="5116286" y="219205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980F8A35-8A9F-4A0F-8ECA-E50FD9E0775A}"/>
              </a:ext>
            </a:extLst>
          </p:cNvPr>
          <p:cNvCxnSpPr>
            <a:cxnSpLocks/>
          </p:cNvCxnSpPr>
          <p:nvPr/>
        </p:nvCxnSpPr>
        <p:spPr>
          <a:xfrm>
            <a:off x="5123398" y="256812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E5E01186-1D5E-455E-9C4E-12596A43A892}"/>
              </a:ext>
            </a:extLst>
          </p:cNvPr>
          <p:cNvCxnSpPr>
            <a:cxnSpLocks/>
          </p:cNvCxnSpPr>
          <p:nvPr/>
        </p:nvCxnSpPr>
        <p:spPr>
          <a:xfrm>
            <a:off x="5116286" y="288919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D86F74F3-1BE5-4ED6-ADF9-C580751E76A4}"/>
              </a:ext>
            </a:extLst>
          </p:cNvPr>
          <p:cNvCxnSpPr>
            <a:cxnSpLocks/>
          </p:cNvCxnSpPr>
          <p:nvPr/>
        </p:nvCxnSpPr>
        <p:spPr>
          <a:xfrm>
            <a:off x="5158667" y="315928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7256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A822599-5571-44FD-90CD-9172AD9F8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352550"/>
            <a:ext cx="8915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9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1F7A3B7-5C2D-4D9F-89C3-647B94D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253218"/>
            <a:ext cx="75628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00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케라스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5976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47CE5F4-B6AD-4FE3-A506-EE34E00F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40553"/>
            <a:ext cx="3449331" cy="57010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0F218F2-6637-45A2-9C60-42C9A8B7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3B9837F-4EAB-482C-8420-83217B8B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26944"/>
            <a:ext cx="3449331" cy="6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36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6CB1CE9-328E-44D1-8E8D-C65E6806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8A8EFC-B54B-4C71-9662-256ABB704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35" y="3478296"/>
            <a:ext cx="5925775" cy="314702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087DDCB6-C137-4EFE-A697-5FB095B8AE72}"/>
              </a:ext>
            </a:extLst>
          </p:cNvPr>
          <p:cNvSpPr/>
          <p:nvPr/>
        </p:nvSpPr>
        <p:spPr>
          <a:xfrm>
            <a:off x="1619511" y="0"/>
            <a:ext cx="2473519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772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CB0082A-79B6-429F-B7F4-B9F7AF8A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97" y="3109913"/>
            <a:ext cx="8248650" cy="3076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F04547B-8E3F-485D-AC27-825C1308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E7BF4BE8-E7BF-4C6F-9A17-70F80A3B5426}"/>
              </a:ext>
            </a:extLst>
          </p:cNvPr>
          <p:cNvSpPr/>
          <p:nvPr/>
        </p:nvSpPr>
        <p:spPr>
          <a:xfrm>
            <a:off x="4206240" y="31903"/>
            <a:ext cx="1889760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7502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01B0C1B-F782-44D9-98BC-D1EF938B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1609725" y="945425"/>
            <a:ext cx="8972550" cy="3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912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F70264E-823F-4FEC-9BD3-0D080D0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305050"/>
            <a:ext cx="8886825" cy="1123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2DF11D6-5F69-4B1F-955B-79537203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02" y="1089116"/>
            <a:ext cx="754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50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34A1C7-04FE-43CF-917D-E24C6F47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1119188"/>
            <a:ext cx="82962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6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9098E4A-D391-4134-87AD-3F40ED4A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34143"/>
            <a:ext cx="7191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6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C1AB13B-B148-4C0F-A718-96F90859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68" y="1782526"/>
            <a:ext cx="6067425" cy="20628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2919CEA-062A-4845-9BF1-01668660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67" y="3963897"/>
            <a:ext cx="5753100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F32739C-21B8-48F3-B209-F0614141321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1E0C92A9-C510-464B-B349-13FECFAB690E}"/>
              </a:ext>
            </a:extLst>
          </p:cNvPr>
          <p:cNvSpPr/>
          <p:nvPr/>
        </p:nvSpPr>
        <p:spPr>
          <a:xfrm>
            <a:off x="2377440" y="1942011"/>
            <a:ext cx="1172837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3E6688EF-EFA7-48A9-8880-09AE7653CF9F}"/>
              </a:ext>
            </a:extLst>
          </p:cNvPr>
          <p:cNvSpPr/>
          <p:nvPr/>
        </p:nvSpPr>
        <p:spPr>
          <a:xfrm>
            <a:off x="3681847" y="2291954"/>
            <a:ext cx="1238497" cy="3499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C29EBF34-C9F4-4E95-8FDC-6082026E77A6}"/>
              </a:ext>
            </a:extLst>
          </p:cNvPr>
          <p:cNvSpPr/>
          <p:nvPr/>
        </p:nvSpPr>
        <p:spPr>
          <a:xfrm>
            <a:off x="4955350" y="2653795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1E36A073-640E-4B16-88B0-87BC66FAAD06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61261822-C11C-4388-908D-2CC5947DAD0B}"/>
              </a:ext>
            </a:extLst>
          </p:cNvPr>
          <p:cNvSpPr/>
          <p:nvPr/>
        </p:nvSpPr>
        <p:spPr>
          <a:xfrm>
            <a:off x="4955349" y="3304408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A568875-1841-4A59-9924-CE4AD616FE9B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AFF9F7C1-29C4-4DC5-AB8E-E76401300905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EB3F6B9F-6550-4BE8-AB5A-DBE1C659A395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CA953B3C-A06A-41FD-9D57-0588633D0609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64351285-DC00-422F-811C-7F0903465C8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2ADF5D1A-9593-44BD-A53B-265BFF5E1E37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795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670307E-0700-49D8-8941-ACC96541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7" y="3853388"/>
            <a:ext cx="5476875" cy="133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C0DDEB-D2B4-4B03-A032-AFCEA6D0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49" y="1404287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A9933F6-6B86-482F-BB23-2C6D6CF5B502}"/>
              </a:ext>
            </a:extLst>
          </p:cNvPr>
          <p:cNvSpPr txBox="1"/>
          <p:nvPr/>
        </p:nvSpPr>
        <p:spPr>
          <a:xfrm>
            <a:off x="2029693" y="10901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94F715B4-DEF1-42B5-AAF2-F0F982D21F27}"/>
              </a:ext>
            </a:extLst>
          </p:cNvPr>
          <p:cNvSpPr/>
          <p:nvPr/>
        </p:nvSpPr>
        <p:spPr>
          <a:xfrm>
            <a:off x="2900550" y="149264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B06D493C-17F9-4F65-BC60-D8DFFCEE0813}"/>
              </a:ext>
            </a:extLst>
          </p:cNvPr>
          <p:cNvSpPr/>
          <p:nvPr/>
        </p:nvSpPr>
        <p:spPr>
          <a:xfrm>
            <a:off x="3523213" y="184098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6F17C4F7-6AA5-4F68-A26D-B5CA87591D2A}"/>
              </a:ext>
            </a:extLst>
          </p:cNvPr>
          <p:cNvSpPr/>
          <p:nvPr/>
        </p:nvSpPr>
        <p:spPr>
          <a:xfrm>
            <a:off x="4180712" y="222723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7522AFC4-3F93-49D0-B6CC-1D1981DD686D}"/>
              </a:ext>
            </a:extLst>
          </p:cNvPr>
          <p:cNvSpPr/>
          <p:nvPr/>
        </p:nvSpPr>
        <p:spPr>
          <a:xfrm>
            <a:off x="2900550" y="257557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50894D4D-69CC-43E4-957A-B818A7241426}"/>
              </a:ext>
            </a:extLst>
          </p:cNvPr>
          <p:cNvSpPr/>
          <p:nvPr/>
        </p:nvSpPr>
        <p:spPr>
          <a:xfrm>
            <a:off x="4180712" y="291453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BCF7F10-EC5D-4890-8C2B-B398C27897D2}"/>
              </a:ext>
            </a:extLst>
          </p:cNvPr>
          <p:cNvSpPr txBox="1"/>
          <p:nvPr/>
        </p:nvSpPr>
        <p:spPr>
          <a:xfrm>
            <a:off x="6903735" y="1575371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2BAC0F6A-848D-48FE-B6F6-D9A8A49F58F9}"/>
              </a:ext>
            </a:extLst>
          </p:cNvPr>
          <p:cNvCxnSpPr>
            <a:cxnSpLocks/>
          </p:cNvCxnSpPr>
          <p:nvPr/>
        </p:nvCxnSpPr>
        <p:spPr>
          <a:xfrm>
            <a:off x="4958531" y="171496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871FD58F-6E3B-4B94-B8F8-BE379AC17F10}"/>
              </a:ext>
            </a:extLst>
          </p:cNvPr>
          <p:cNvCxnSpPr>
            <a:cxnSpLocks/>
          </p:cNvCxnSpPr>
          <p:nvPr/>
        </p:nvCxnSpPr>
        <p:spPr>
          <a:xfrm>
            <a:off x="4951419" y="203878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F8B3B855-6C68-49C2-92CE-624CF1B90996}"/>
              </a:ext>
            </a:extLst>
          </p:cNvPr>
          <p:cNvCxnSpPr>
            <a:cxnSpLocks/>
          </p:cNvCxnSpPr>
          <p:nvPr/>
        </p:nvCxnSpPr>
        <p:spPr>
          <a:xfrm>
            <a:off x="4958531" y="241484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14B3D49C-FBD8-4D30-AC27-29DBCC418247}"/>
              </a:ext>
            </a:extLst>
          </p:cNvPr>
          <p:cNvCxnSpPr>
            <a:cxnSpLocks/>
          </p:cNvCxnSpPr>
          <p:nvPr/>
        </p:nvCxnSpPr>
        <p:spPr>
          <a:xfrm>
            <a:off x="4951419" y="273591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4B28891F-31EF-4FC5-BD2A-A2ABFE969747}"/>
              </a:ext>
            </a:extLst>
          </p:cNvPr>
          <p:cNvCxnSpPr>
            <a:cxnSpLocks/>
          </p:cNvCxnSpPr>
          <p:nvPr/>
        </p:nvCxnSpPr>
        <p:spPr>
          <a:xfrm>
            <a:off x="4993800" y="300600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484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08A562E-55EA-42A3-851B-1938849E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23" y="999173"/>
            <a:ext cx="53244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04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1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8.1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 개요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2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1B07038-257C-4ED9-8738-71AE3ED2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강화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AE15019-028E-4DC3-99AE-7BA32CFB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Q </a:t>
            </a:r>
            <a:r>
              <a:rPr lang="ko-KR" altLang="en-US" dirty="0"/>
              <a:t>배열을 만들고 값을 </a:t>
            </a:r>
            <a:r>
              <a:rPr lang="ko-KR" altLang="en-US" dirty="0" err="1"/>
              <a:t>저장하는것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 </a:t>
            </a:r>
            <a:r>
              <a:rPr lang="ko-KR" altLang="en-US" dirty="0"/>
              <a:t>배열을 생성하고 값을 저장하는 것은 어려움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큰 크기의 </a:t>
            </a:r>
            <a:r>
              <a:rPr lang="en-US" altLang="ko-KR" dirty="0"/>
              <a:t>Q</a:t>
            </a:r>
            <a:r>
              <a:rPr lang="ko-KR" altLang="en-US" dirty="0"/>
              <a:t>배열이 필요한 경우도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55B4225-B7CD-420D-92E9-AA9F78C8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43000"/>
            <a:ext cx="6017682" cy="360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B392F95-C0D1-40C3-9BB0-FE00470D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64" y="1278223"/>
            <a:ext cx="1386290" cy="80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3F4C91B-B709-4E54-ABC2-6083674A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1299568"/>
            <a:ext cx="1386290" cy="79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D312E60-DA50-44BB-A475-2823F9E8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1292752"/>
            <a:ext cx="1411756" cy="823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43BF20E7-AA72-49E3-B548-F49F9D02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4" y="2101636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0E86A888-0CBB-4578-BFDE-3B20773F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2894806"/>
            <a:ext cx="1411755" cy="839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F5332B0-2349-49EC-A782-BB27EB5A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291052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11DCC01-DDA6-4503-8364-196CF4CD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54" y="3732617"/>
            <a:ext cx="1411756" cy="823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E59E1E0-5E99-4FB9-A1E1-1A839E36B478}"/>
              </a:ext>
            </a:extLst>
          </p:cNvPr>
          <p:cNvSpPr txBox="1"/>
          <p:nvPr/>
        </p:nvSpPr>
        <p:spPr>
          <a:xfrm>
            <a:off x="8243515" y="373910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F2E8DF-7E1F-4D89-BD23-7F95E7C35809}"/>
              </a:ext>
            </a:extLst>
          </p:cNvPr>
          <p:cNvSpPr txBox="1"/>
          <p:nvPr/>
        </p:nvSpPr>
        <p:spPr>
          <a:xfrm>
            <a:off x="8706503" y="402773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32F75AA-74B7-409F-9254-F3215E11EFF2}"/>
              </a:ext>
            </a:extLst>
          </p:cNvPr>
          <p:cNvSpPr txBox="1"/>
          <p:nvPr/>
        </p:nvSpPr>
        <p:spPr>
          <a:xfrm>
            <a:off x="8250400" y="428958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9860241-ADB3-425B-8048-61DCC344B0B6}"/>
              </a:ext>
            </a:extLst>
          </p:cNvPr>
          <p:cNvSpPr txBox="1"/>
          <p:nvPr/>
        </p:nvSpPr>
        <p:spPr>
          <a:xfrm>
            <a:off x="7873614" y="396987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16" name="사각형: 둥근 모서리 9">
            <a:extLst>
              <a:ext uri="{FF2B5EF4-FFF2-40B4-BE49-F238E27FC236}">
                <a16:creationId xmlns="" xmlns:a16="http://schemas.microsoft.com/office/drawing/2014/main" id="{B8993021-A85A-47F2-87F4-1AC6C69D8318}"/>
              </a:ext>
            </a:extLst>
          </p:cNvPr>
          <p:cNvSpPr/>
          <p:nvPr/>
        </p:nvSpPr>
        <p:spPr>
          <a:xfrm flipV="1">
            <a:off x="7748947" y="3632115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1625392-DCE4-480E-850C-C290324840E0}"/>
              </a:ext>
            </a:extLst>
          </p:cNvPr>
          <p:cNvSpPr txBox="1"/>
          <p:nvPr/>
        </p:nvSpPr>
        <p:spPr>
          <a:xfrm>
            <a:off x="8012275" y="653422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Frozen Lake Q</a:t>
            </a:r>
            <a:r>
              <a:rPr lang="ko-KR" altLang="en-US" b="1" dirty="0"/>
              <a:t>배열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B38D6EB2-3EB6-4D3D-9E0B-3782918D436A}"/>
                  </a:ext>
                </a:extLst>
              </p:cNvPr>
              <p:cNvSpPr txBox="1"/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lang="en-US" altLang="ko-KR" b="1" dirty="0"/>
                  <a:t>x800+ 2color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D6EB2-3EB6-4D3D-9E0B-3782918D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1D11CF41-E047-4D44-9759-C195114DB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13"/>
          <a:stretch/>
        </p:blipFill>
        <p:spPr>
          <a:xfrm>
            <a:off x="294943" y="2568891"/>
            <a:ext cx="4505657" cy="29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8.2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(Tensorflow)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52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FB57EBA-30F8-478C-B3EF-F83A10E5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1177"/>
            <a:ext cx="6400800" cy="28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1.</a:t>
            </a:r>
            <a:r>
              <a:rPr lang="en-US" altLang="ko-KR" dirty="0">
                <a:latin typeface="맑은 고딕"/>
                <a:cs typeface="맑은 고딕"/>
              </a:rPr>
              <a:t>1 </a:t>
            </a:r>
            <a:r>
              <a:rPr lang="ko-KR" altLang="en-US" spc="-5" dirty="0"/>
              <a:t>행동 심리학과 강화 학습</a:t>
            </a:r>
            <a:endParaRPr spc="-5" dirty="0"/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974F7A-2BB1-47FF-824C-BB653DC65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</a:t>
            </a:r>
            <a:r>
              <a:rPr lang="en-US" altLang="ko-KR" dirty="0"/>
              <a:t>(Reinforcement)</a:t>
            </a:r>
            <a:r>
              <a:rPr lang="ko-KR" altLang="en-US" dirty="0"/>
              <a:t> 는 동물이 시행 착오 </a:t>
            </a:r>
            <a:r>
              <a:rPr lang="en-US" altLang="ko-KR" dirty="0"/>
              <a:t>(Trial and Error) </a:t>
            </a:r>
            <a:r>
              <a:rPr lang="ko-KR" altLang="en-US" dirty="0"/>
              <a:t>를 통해 학습하는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쥐 실험</a:t>
            </a:r>
            <a:endParaRPr lang="en-US" altLang="ko-KR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900" y="6461125"/>
            <a:ext cx="2921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7" name="내용 개체 틀 5">
            <a:extLst>
              <a:ext uri="{FF2B5EF4-FFF2-40B4-BE49-F238E27FC236}">
                <a16:creationId xmlns="" xmlns:a16="http://schemas.microsoft.com/office/drawing/2014/main" id="{DC502092-D84E-4099-B265-F1BAA6875CFF}"/>
              </a:ext>
            </a:extLst>
          </p:cNvPr>
          <p:cNvSpPr txBox="1">
            <a:spLocks/>
          </p:cNvSpPr>
          <p:nvPr/>
        </p:nvSpPr>
        <p:spPr>
          <a:xfrm>
            <a:off x="5600701" y="2271593"/>
            <a:ext cx="6507137" cy="3001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>
            <a:lvl1pPr marL="0">
              <a:lnSpc>
                <a:spcPct val="150000"/>
              </a:lnSpc>
              <a:defRPr b="1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2pPr>
            <a:lvl3pPr marL="9144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3pPr>
            <a:lvl4pPr marL="13716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4pPr>
            <a:lvl5pPr marL="18288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굶긴 쥐를 상자에 넣는다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돌아 다니다가 우연히 지렛대를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누르자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누르는 행동과 먹이와의 상관 관계를 모르는 쥐는 다시 돌아 다닌다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그러다가 우연히 쥐가 지렛대를 누르면 다시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지렛대와 먹이 사이의 관계를 알게 되고 지렛대를 자주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이 과정을 반복하면서 쥐는 지렛대를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누루면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먹이를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먹을수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있다는 것을 학습한다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4535093-4B8A-4144-99BB-725EAACE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0" y="1902544"/>
            <a:ext cx="5556639" cy="384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20D4C1B-6BFB-4A84-AF93-C83C286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33375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FDF770F-6214-4503-8DB0-D24B8599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1"/>
            <a:ext cx="646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914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5343"/>
          <a:stretch/>
        </p:blipFill>
        <p:spPr>
          <a:xfrm>
            <a:off x="228600" y="1371600"/>
            <a:ext cx="9610725" cy="2943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" y="4419600"/>
            <a:ext cx="937614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6829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91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89" y="27833"/>
            <a:ext cx="67818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5626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404813" y="2554046"/>
            <a:ext cx="1474609" cy="31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5" y="1524000"/>
            <a:ext cx="622751" cy="333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62" y="2269531"/>
            <a:ext cx="622751" cy="333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06" y="2952196"/>
            <a:ext cx="622751" cy="333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97" y="3670915"/>
            <a:ext cx="622751" cy="33378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5572237" y="1647761"/>
            <a:ext cx="908781" cy="1020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5572237" y="2436423"/>
            <a:ext cx="839943" cy="2316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5606675" y="2668094"/>
            <a:ext cx="954723" cy="4278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5579467" y="2668094"/>
            <a:ext cx="882000" cy="11697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6537811" y="2126475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6669764" y="2815056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6575947" y="3551647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7155249" y="1680194"/>
            <a:ext cx="2329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7065613" y="2444671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7165414" y="3126308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6996889" y="3852204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186" y="1707255"/>
            <a:ext cx="3851417" cy="177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62" y="1773681"/>
            <a:ext cx="887249" cy="3974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1784166"/>
            <a:ext cx="887249" cy="3901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1780818"/>
            <a:ext cx="903547" cy="404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401" y="2178166"/>
            <a:ext cx="903547" cy="404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2567795"/>
            <a:ext cx="903547" cy="4124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2575514"/>
            <a:ext cx="903547" cy="404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511" y="2979352"/>
            <a:ext cx="903547" cy="40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3093" y="2982538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489413" y="3124323"/>
            <a:ext cx="265926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9197500" y="3252950"/>
            <a:ext cx="160254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956350" y="3095899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33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876561" y="2929982"/>
            <a:ext cx="946795" cy="6060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9171169" y="3720416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  <a:endParaRPr lang="en-US" altLang="ko-KR" b="1" dirty="0"/>
          </a:p>
          <a:p>
            <a:r>
              <a:rPr lang="en-US" altLang="ko-KR" b="1" dirty="0" err="1"/>
              <a:t>predQ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9368726" y="3418401"/>
            <a:ext cx="14604" cy="27712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374703" y="1600178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75599" y="2345709"/>
            <a:ext cx="19308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535956" y="3028374"/>
            <a:ext cx="381858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410170" y="3728536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11931" y="1894635"/>
            <a:ext cx="1244419" cy="126174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7780530" y="2582907"/>
            <a:ext cx="1412563" cy="8354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8152333" y="3251423"/>
            <a:ext cx="1372667" cy="669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81274" y="3043014"/>
            <a:ext cx="1311819" cy="83438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3499746" y="4237228"/>
            <a:ext cx="5646035" cy="27205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425148DC-4A7F-4E9F-B4E9-350FE604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913233"/>
            <a:ext cx="5743224" cy="32777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706320" y="4520943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22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084340" y="3396838"/>
            <a:ext cx="1411756" cy="969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="" xmlns:a16="http://schemas.microsoft.com/office/drawing/2014/main" id="{3558AFF0-CE73-4F4B-AB70-E31C507072B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133600" y="2819400"/>
            <a:ext cx="7656618" cy="577438"/>
          </a:xfrm>
          <a:prstGeom prst="bent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EDBF92FD-5C22-4C77-8A8A-88F87DB0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7" y="1090898"/>
            <a:ext cx="5461975" cy="28664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934200" y="56388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1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259940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8229600" y="500716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next_position</a:t>
            </a:r>
            <a:r>
              <a:rPr lang="en-US" altLang="ko-KR" b="1" dirty="0"/>
              <a:t>=9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 err="1"/>
              <a:t>next_position</a:t>
            </a:r>
            <a:r>
              <a:rPr lang="en-US" altLang="ko-KR" b="1" dirty="0"/>
              <a:t>  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값 </a:t>
            </a:r>
            <a:r>
              <a:rPr lang="en-US" altLang="ko-KR" b="1" dirty="0" err="1"/>
              <a:t>nextQ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8670815" y="3620301"/>
            <a:ext cx="1" cy="11995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3107661" y="2094045"/>
            <a:ext cx="4498028" cy="10011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199207" y="275345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0.19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36307" y="2980258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0.39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255317" y="330238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0.98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725988" y="29282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716972" y="3461538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2886923" y="3174508"/>
            <a:ext cx="4718766" cy="78285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3144804" y="381695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position=14 </a:t>
            </a:r>
            <a:r>
              <a:rPr lang="ko-KR" altLang="en-US" b="1" dirty="0"/>
              <a:t>의  진짜 </a:t>
            </a:r>
            <a:r>
              <a:rPr lang="en-US" altLang="ko-KR" b="1" dirty="0"/>
              <a:t>Q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6097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799"/>
            <a:ext cx="68580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3" y="762000"/>
            <a:ext cx="7581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145678"/>
            <a:ext cx="50006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4267200" cy="53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2861044-FC5E-4910-A9D8-891C7638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6696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16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1" y="685800"/>
            <a:ext cx="9134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27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79943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2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59999"/>
            <a:ext cx="6267450" cy="58578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C7DFDCCB-4619-4E5D-98FC-DD20790C3B95}"/>
              </a:ext>
            </a:extLst>
          </p:cNvPr>
          <p:cNvSpPr/>
          <p:nvPr/>
        </p:nvSpPr>
        <p:spPr>
          <a:xfrm flipV="1">
            <a:off x="3200401" y="4191000"/>
            <a:ext cx="990600" cy="222687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F6DC0D-0D40-4841-B1E9-7DFFFE9929A4}"/>
              </a:ext>
            </a:extLst>
          </p:cNvPr>
          <p:cNvSpPr txBox="1"/>
          <p:nvPr/>
        </p:nvSpPr>
        <p:spPr>
          <a:xfrm>
            <a:off x="5511800" y="4920734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처음에는 실패 했으나 반복 할 수록 성공 확률이 높아짐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="" xmlns:a16="http://schemas.microsoft.com/office/drawing/2014/main" id="{19FB841E-1A97-4690-9869-66A015CB4B9E}"/>
              </a:ext>
            </a:extLst>
          </p:cNvPr>
          <p:cNvCxnSpPr>
            <a:cxnSpLocks/>
          </p:cNvCxnSpPr>
          <p:nvPr/>
        </p:nvCxnSpPr>
        <p:spPr>
          <a:xfrm flipH="1">
            <a:off x="4267201" y="51054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4172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9289435-61CA-4BF8-A17D-B844EEFD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8" y="838200"/>
            <a:ext cx="56483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1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6138162-B17D-4E84-AF28-195A53D9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32402"/>
            <a:ext cx="8201025" cy="62579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3C08F38A-D6D6-48C1-9C53-974255500E9F}"/>
              </a:ext>
            </a:extLst>
          </p:cNvPr>
          <p:cNvSpPr/>
          <p:nvPr/>
        </p:nvSpPr>
        <p:spPr>
          <a:xfrm flipV="1">
            <a:off x="152400" y="6095998"/>
            <a:ext cx="5486400" cy="8090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D0DBDCA-7963-454A-B83E-BBA3FC740A3C}"/>
              </a:ext>
            </a:extLst>
          </p:cNvPr>
          <p:cNvSpPr txBox="1"/>
          <p:nvPr/>
        </p:nvSpPr>
        <p:spPr>
          <a:xfrm>
            <a:off x="6830366" y="63436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미로 찾기 성공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1BDEE400-FC83-43B7-B7B6-8D4AA6F0D55A}"/>
              </a:ext>
            </a:extLst>
          </p:cNvPr>
          <p:cNvCxnSpPr>
            <a:cxnSpLocks/>
          </p:cNvCxnSpPr>
          <p:nvPr/>
        </p:nvCxnSpPr>
        <p:spPr>
          <a:xfrm flipH="1">
            <a:off x="5638800" y="65532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9604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(Keras)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4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="" xmlns:a16="http://schemas.microsoft.com/office/drawing/2014/main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="" xmlns:a16="http://schemas.microsoft.com/office/drawing/2014/main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="" xmlns:a16="http://schemas.microsoft.com/office/drawing/2014/main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ABD1611-D29D-4681-9A03-622E9831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872787"/>
            <a:ext cx="7991475" cy="58388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-32327" y="2743198"/>
            <a:ext cx="3918527" cy="9144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77364E3-9512-47FC-BC5D-FEADC23F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6947181" cy="6858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-32327" y="-1"/>
            <a:ext cx="54864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19D38D10-4A56-4474-A424-1B55EA6341EA}"/>
              </a:ext>
            </a:extLst>
          </p:cNvPr>
          <p:cNvCxnSpPr>
            <a:cxnSpLocks/>
          </p:cNvCxnSpPr>
          <p:nvPr/>
        </p:nvCxnSpPr>
        <p:spPr>
          <a:xfrm flipH="1">
            <a:off x="5454074" y="1676400"/>
            <a:ext cx="170872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CC1FDB1-5D74-42BD-BF6E-E81497926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890" y="903058"/>
            <a:ext cx="4862467" cy="1230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921851A-82CC-4F89-A4BA-712D21BE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890" y="2292960"/>
            <a:ext cx="4948776" cy="1579099"/>
          </a:xfrm>
          <a:prstGeom prst="rect">
            <a:avLst/>
          </a:prstGeom>
        </p:spPr>
      </p:pic>
      <p:sp>
        <p:nvSpPr>
          <p:cNvPr id="8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62459" y="4520600"/>
            <a:ext cx="5391614" cy="58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3E5E601-7068-4008-944C-07EC7077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" y="559999"/>
            <a:ext cx="9610725" cy="63246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-32328" y="-2"/>
            <a:ext cx="9404927" cy="18288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5263553E-980E-44AD-8AA3-2C575785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0"/>
            <a:ext cx="6600825" cy="6667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4FAFDAF4-776C-4EE5-8447-272DBE8C16AF}"/>
              </a:ext>
            </a:extLst>
          </p:cNvPr>
          <p:cNvSpPr/>
          <p:nvPr/>
        </p:nvSpPr>
        <p:spPr>
          <a:xfrm>
            <a:off x="457200" y="4419600"/>
            <a:ext cx="22860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ADB56E6-E514-406E-B57B-96DD5C5F8A8B}"/>
              </a:ext>
            </a:extLst>
          </p:cNvPr>
          <p:cNvSpPr txBox="1"/>
          <p:nvPr/>
        </p:nvSpPr>
        <p:spPr>
          <a:xfrm>
            <a:off x="3429000" y="6172200"/>
            <a:ext cx="63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actio</a:t>
            </a:r>
            <a:r>
              <a:rPr lang="ko-KR" altLang="en-US" b="1" dirty="0"/>
              <a:t>에 따른 이동 방향 리턴 </a:t>
            </a:r>
            <a:r>
              <a:rPr lang="en-US" altLang="ko-KR" b="1" dirty="0"/>
              <a:t>action==0 -&gt; up  action==1 -&gt; right </a:t>
            </a:r>
          </a:p>
          <a:p>
            <a:r>
              <a:rPr lang="en-US" altLang="ko-KR" b="1" dirty="0"/>
              <a:t>action==2 -&gt; down  action==3 -&gt; left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E1734B3C-2CC1-4608-8048-F1D59A97F801}"/>
              </a:ext>
            </a:extLst>
          </p:cNvPr>
          <p:cNvSpPr/>
          <p:nvPr/>
        </p:nvSpPr>
        <p:spPr>
          <a:xfrm>
            <a:off x="457200" y="6172200"/>
            <a:ext cx="25146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9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F981CFD-03FB-47D6-A98B-A809408F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37"/>
            <a:ext cx="8239125" cy="648652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E3B21591-3D3E-4AF6-BF57-B520F0CF154D}"/>
              </a:ext>
            </a:extLst>
          </p:cNvPr>
          <p:cNvSpPr/>
          <p:nvPr/>
        </p:nvSpPr>
        <p:spPr>
          <a:xfrm flipV="1">
            <a:off x="914399" y="3886200"/>
            <a:ext cx="4495801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5B3F48B-7512-4049-96A4-2E9A176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7820025" cy="56673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DDA868AF-7E5C-4DA2-91E8-70C0F3642C65}"/>
              </a:ext>
            </a:extLst>
          </p:cNvPr>
          <p:cNvSpPr/>
          <p:nvPr/>
        </p:nvSpPr>
        <p:spPr>
          <a:xfrm flipV="1">
            <a:off x="1143000" y="2209800"/>
            <a:ext cx="5638800" cy="2209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E68FCF66-31F5-4A30-83A7-DCE23BDFF612}"/>
              </a:ext>
            </a:extLst>
          </p:cNvPr>
          <p:cNvSpPr/>
          <p:nvPr/>
        </p:nvSpPr>
        <p:spPr>
          <a:xfrm flipV="1">
            <a:off x="1371600" y="4953000"/>
            <a:ext cx="5791200" cy="1295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DD08A4B-66A0-4F5F-8B75-E8462332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2" y="914400"/>
            <a:ext cx="6505575" cy="19621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5E3D88EF-D92D-4902-93AD-BC0214CB5E88}"/>
              </a:ext>
            </a:extLst>
          </p:cNvPr>
          <p:cNvSpPr/>
          <p:nvPr/>
        </p:nvSpPr>
        <p:spPr>
          <a:xfrm flipV="1">
            <a:off x="1447800" y="914400"/>
            <a:ext cx="5181600" cy="5960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9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B6227EE-9121-4DCD-B236-5C81FD9F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2580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03C24A7-CCEF-4642-97F0-EB320D6B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57950" cy="47434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228600" y="914400"/>
            <a:ext cx="5486400" cy="495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A39B213-DFFB-493C-9CF3-C80D0B19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7972425" cy="324802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152400" y="762000"/>
            <a:ext cx="86106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C8EAC2B-5F8D-43C8-B702-6F534FF5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7200900" cy="36195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152400" y="857250"/>
            <a:ext cx="84582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2C6E02D-8396-4948-828B-40CA6294E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656598"/>
            <a:ext cx="6724650" cy="61150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9350" y="563745"/>
            <a:ext cx="7077250" cy="62079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F226F4C-E053-4FDE-999D-8DA32CAA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6257925" cy="54864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="" xmlns:a16="http://schemas.microsoft.com/office/drawing/2014/main" id="{F134066D-0EB4-45D6-95A8-8B9AB7C993D3}"/>
              </a:ext>
            </a:extLst>
          </p:cNvPr>
          <p:cNvSpPr/>
          <p:nvPr/>
        </p:nvSpPr>
        <p:spPr>
          <a:xfrm flipV="1">
            <a:off x="211110" y="685800"/>
            <a:ext cx="6037289" cy="5638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3C52A2-2135-4C09-84B2-C15FB884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9562"/>
            <a:ext cx="6515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2ECD5B5E-1C9C-43B4-99F7-05380E2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" y="1143000"/>
            <a:ext cx="7439025" cy="352210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A3DA5BA-F2F1-4D7B-86CE-73639260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143000"/>
            <a:ext cx="2895600" cy="2790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773A353C-3D0B-4DAB-815E-4F8618129999}"/>
              </a:ext>
            </a:extLst>
          </p:cNvPr>
          <p:cNvSpPr/>
          <p:nvPr/>
        </p:nvSpPr>
        <p:spPr>
          <a:xfrm>
            <a:off x="9486900" y="2302668"/>
            <a:ext cx="685800" cy="47148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A348385-C3EB-419D-B92B-292E149BB039}"/>
              </a:ext>
            </a:extLst>
          </p:cNvPr>
          <p:cNvSpPr txBox="1"/>
          <p:nvPr/>
        </p:nvSpPr>
        <p:spPr>
          <a:xfrm>
            <a:off x="7330959" y="2737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position==4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803576F0-5EC3-4AA1-BE01-D12400B8D501}"/>
              </a:ext>
            </a:extLst>
          </p:cNvPr>
          <p:cNvSpPr/>
          <p:nvPr/>
        </p:nvSpPr>
        <p:spPr>
          <a:xfrm>
            <a:off x="457200" y="1295400"/>
            <a:ext cx="5867400" cy="533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74A162A2-A21F-4AD9-B593-692B1738CDE3}"/>
              </a:ext>
            </a:extLst>
          </p:cNvPr>
          <p:cNvSpPr/>
          <p:nvPr/>
        </p:nvSpPr>
        <p:spPr>
          <a:xfrm>
            <a:off x="9486900" y="1303936"/>
            <a:ext cx="685800" cy="47148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A27AC08D-5ECB-4A12-A649-C151D451D1D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324600" y="1539680"/>
            <a:ext cx="3162300" cy="224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12E35E7-A347-479F-80E3-0FCD4356F6B7}"/>
              </a:ext>
            </a:extLst>
          </p:cNvPr>
          <p:cNvSpPr txBox="1"/>
          <p:nvPr/>
        </p:nvSpPr>
        <p:spPr>
          <a:xfrm>
            <a:off x="6970466" y="111598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next_position</a:t>
            </a:r>
            <a:r>
              <a:rPr lang="en-US" altLang="ko-KR" dirty="0">
                <a:solidFill>
                  <a:srgbClr val="7030A0"/>
                </a:solidFill>
              </a:rPr>
              <a:t>=1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EA87E4F1-4678-4984-9D4E-12C8B0747EB1}"/>
              </a:ext>
            </a:extLst>
          </p:cNvPr>
          <p:cNvSpPr/>
          <p:nvPr/>
        </p:nvSpPr>
        <p:spPr>
          <a:xfrm>
            <a:off x="417368" y="1802201"/>
            <a:ext cx="6440632" cy="45029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D7728036-4A57-483A-A079-C479597662DC}"/>
              </a:ext>
            </a:extLst>
          </p:cNvPr>
          <p:cNvSpPr/>
          <p:nvPr/>
        </p:nvSpPr>
        <p:spPr>
          <a:xfrm>
            <a:off x="10386868" y="2296606"/>
            <a:ext cx="685800" cy="47148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="" xmlns:a16="http://schemas.microsoft.com/office/drawing/2014/main" id="{297CE06F-F6A7-45D0-B1F2-527086802F5E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6858000" y="2027349"/>
            <a:ext cx="3871768" cy="2692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DE26E7C-B203-472F-AD2B-F1B05EF6306E}"/>
              </a:ext>
            </a:extLst>
          </p:cNvPr>
          <p:cNvSpPr txBox="1"/>
          <p:nvPr/>
        </p:nvSpPr>
        <p:spPr>
          <a:xfrm>
            <a:off x="6999228" y="1610159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next_position</a:t>
            </a:r>
            <a:r>
              <a:rPr lang="en-US" altLang="ko-KR" dirty="0">
                <a:solidFill>
                  <a:srgbClr val="0070C0"/>
                </a:solidFill>
              </a:rPr>
              <a:t>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91C9FBF0-F58B-4465-BE71-4C97DE906BE1}"/>
              </a:ext>
            </a:extLst>
          </p:cNvPr>
          <p:cNvSpPr/>
          <p:nvPr/>
        </p:nvSpPr>
        <p:spPr>
          <a:xfrm>
            <a:off x="9503064" y="3121413"/>
            <a:ext cx="685800" cy="47148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4FAB825B-9A60-4AC4-AD55-E5CFA5D87C33}"/>
              </a:ext>
            </a:extLst>
          </p:cNvPr>
          <p:cNvSpPr/>
          <p:nvPr/>
        </p:nvSpPr>
        <p:spPr>
          <a:xfrm>
            <a:off x="381165" y="2270007"/>
            <a:ext cx="6440632" cy="45029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="" xmlns:a16="http://schemas.microsoft.com/office/drawing/2014/main" id="{5C0201A7-0F88-4EED-BDB2-A4672360450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821797" y="2495690"/>
            <a:ext cx="3024167" cy="1097211"/>
          </a:xfrm>
          <a:prstGeom prst="bentConnector4">
            <a:avLst>
              <a:gd name="adj1" fmla="val 44331"/>
              <a:gd name="adj2" fmla="val 1208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AA280A2-EDB5-4281-B1D3-3DC275E196BF}"/>
              </a:ext>
            </a:extLst>
          </p:cNvPr>
          <p:cNvSpPr txBox="1"/>
          <p:nvPr/>
        </p:nvSpPr>
        <p:spPr>
          <a:xfrm>
            <a:off x="6963025" y="2078500"/>
            <a:ext cx="17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next_position</a:t>
            </a:r>
            <a:r>
              <a:rPr lang="en-US" altLang="ko-KR" dirty="0">
                <a:solidFill>
                  <a:srgbClr val="00B050"/>
                </a:solidFill>
              </a:rPr>
              <a:t>=7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77804B22-CB3E-4CF2-8068-88434A8BF236}"/>
              </a:ext>
            </a:extLst>
          </p:cNvPr>
          <p:cNvSpPr/>
          <p:nvPr/>
        </p:nvSpPr>
        <p:spPr>
          <a:xfrm>
            <a:off x="8648700" y="2360960"/>
            <a:ext cx="685800" cy="47148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8CF74E14-5C58-4D06-B706-5516D5CF488E}"/>
              </a:ext>
            </a:extLst>
          </p:cNvPr>
          <p:cNvSpPr/>
          <p:nvPr/>
        </p:nvSpPr>
        <p:spPr>
          <a:xfrm>
            <a:off x="347683" y="2702480"/>
            <a:ext cx="6440632" cy="450295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="" xmlns:a16="http://schemas.microsoft.com/office/drawing/2014/main" id="{71864CD5-4B60-4729-81EC-73E05E6E2B30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 rot="5400000" flipH="1" flipV="1">
            <a:off x="6119635" y="280811"/>
            <a:ext cx="320327" cy="5423601"/>
          </a:xfrm>
          <a:prstGeom prst="bentConnector3">
            <a:avLst>
              <a:gd name="adj1" fmla="val -7136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4060C52-33C0-4218-99F5-C53F1BFC67CE}"/>
              </a:ext>
            </a:extLst>
          </p:cNvPr>
          <p:cNvSpPr txBox="1"/>
          <p:nvPr/>
        </p:nvSpPr>
        <p:spPr>
          <a:xfrm>
            <a:off x="6821797" y="2936747"/>
            <a:ext cx="170315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next_position</a:t>
            </a:r>
            <a:r>
              <a:rPr lang="en-US" altLang="ko-KR" dirty="0">
                <a:solidFill>
                  <a:srgbClr val="FFC000"/>
                </a:solidFill>
              </a:rPr>
              <a:t>=3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891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1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331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14" y="1066800"/>
            <a:ext cx="9782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52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838200"/>
            <a:ext cx="8619671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35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" y="0"/>
            <a:ext cx="8258175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22096" y="3280592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38122" y="3498185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77966" y="3840481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77001" y="4268745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2080603" y="4957375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334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038" y="2421754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60" y="3184764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335" y="3822790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548" y="4540566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68712" y="4218297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2478727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441" y="2990878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038" y="3582005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4537291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71939" y="413921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467573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70929" y="2583218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70929" y="3346227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0929" y="3570363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70929" y="3570363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21811" y="277337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490941" y="304636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14431" y="22860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79521" y="369011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38619" y="4425177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29851" y="2571864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31113" y="2617727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13557" y="2664140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10567" y="2640191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39986" y="2712619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839986" y="3152342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36117" y="3386234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6780" y="3417224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25539" y="2794996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48466" y="3272549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48466" y="3743469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33711" y="4048874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10567" y="2719512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05006" y="3152342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04396" y="3743469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925539" y="4698754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397406" y="2600703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53719" y="3217875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23435" y="3629036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19566" y="3689321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55516" y="233315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089026" y="28759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63370" y="345740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69537" y="439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33728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37069" y="4871468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64395" y="4863133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60760" y="4439641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954754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61659" y="38381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0365409" y="327254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58284" y="2699733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23435" y="3751012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10475" y="2048012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439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559999"/>
            <a:ext cx="7867650" cy="58102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66" name="그림 65">
              <a:extLst>
                <a:ext uri="{FF2B5EF4-FFF2-40B4-BE49-F238E27FC236}">
                  <a16:creationId xmlns=""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=""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=""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72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335</a:t>
              </a:fld>
              <a:endParaRPr lang="en-US" spc="-13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=""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=""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78" name="그림 77">
              <a:extLst>
                <a:ext uri="{FF2B5EF4-FFF2-40B4-BE49-F238E27FC236}">
                  <a16:creationId xmlns=""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=""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=""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=""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="" xmlns:a16="http://schemas.microsoft.com/office/drawing/2014/main" id="{ED3524BC-5312-47DE-825D-EF6DD109CD7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="" xmlns:a16="http://schemas.microsoft.com/office/drawing/2014/main" id="{CCC3B286-7D43-4F38-9FF6-E20156AE4EBC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="" xmlns:a16="http://schemas.microsoft.com/office/drawing/2014/main" id="{5B6F410F-4CBF-41CC-AD15-42DC2B31F874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="" xmlns:a16="http://schemas.microsoft.com/office/drawing/2014/main" id="{CC626422-15BB-4558-9ED7-E46C6403092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=""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=""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="" xmlns:a16="http://schemas.microsoft.com/office/drawing/2014/main" id="{7248E859-DD3A-40FE-86E5-B509EA8C5B9B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="" xmlns:a16="http://schemas.microsoft.com/office/drawing/2014/main" id="{B78B1AE2-2303-43AE-AD1A-C82C69F18A66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="" xmlns:a16="http://schemas.microsoft.com/office/drawing/2014/main" id="{BB47BAB3-E0AA-4DA5-A40E-E1D655A9BCD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=""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=""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="" xmlns:a16="http://schemas.microsoft.com/office/drawing/2014/main" id="{655305B2-6923-4F79-9A11-DA1D4AF29885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="" xmlns:a16="http://schemas.microsoft.com/office/drawing/2014/main" id="{AC825F80-E228-4C7E-92A0-67B6F65231C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="" xmlns:a16="http://schemas.microsoft.com/office/drawing/2014/main" id="{65F009D8-D22F-4F84-BB97-B5BE5F412E4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=""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=""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="" xmlns:a16="http://schemas.microsoft.com/office/drawing/2014/main" id="{B24218F7-5A6B-450A-80B7-F12500C361C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="" xmlns:a16="http://schemas.microsoft.com/office/drawing/2014/main" id="{51D13C07-A648-443C-B9D6-F4656461771E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=""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="" xmlns:a16="http://schemas.microsoft.com/office/drawing/2014/main" id="{72A4C6F9-69A2-4041-AD7B-58AD64D29B4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="" xmlns:a16="http://schemas.microsoft.com/office/drawing/2014/main" id="{F0DF629A-0DD1-400D-B7BA-F00C3939715C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="" xmlns:a16="http://schemas.microsoft.com/office/drawing/2014/main" id="{F5BB381D-C5ED-4EF2-A531-5B36D853C468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="" xmlns:a16="http://schemas.microsoft.com/office/drawing/2014/main" id="{FBD29D1C-22B0-434E-8BB0-E0AEBADF2DBF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=""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=""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=""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=""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=""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=""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=""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=""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=""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=""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9671967" y="21094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4304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914400"/>
            <a:ext cx="7934325" cy="46672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="" xmlns:a16="http://schemas.microsoft.com/office/drawing/2014/main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="" xmlns:a16="http://schemas.microsoft.com/office/drawing/2014/main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11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336</a:t>
              </a:fld>
              <a:endParaRPr lang="en-US" spc="-13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ED3524BC-5312-47DE-825D-EF6DD109CD7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CCC3B286-7D43-4F38-9FF6-E20156AE4EB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5B6F410F-4CBF-41CC-AD15-42DC2B31F8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CC626422-15BB-4558-9ED7-E46C6403092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="" xmlns:a16="http://schemas.microsoft.com/office/drawing/2014/main" id="{7248E859-DD3A-40FE-86E5-B509EA8C5B9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="" xmlns:a16="http://schemas.microsoft.com/office/drawing/2014/main" id="{B78B1AE2-2303-43AE-AD1A-C82C69F18A6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="" xmlns:a16="http://schemas.microsoft.com/office/drawing/2014/main" id="{BB47BAB3-E0AA-4DA5-A40E-E1D655A9BCD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="" xmlns:a16="http://schemas.microsoft.com/office/drawing/2014/main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="" xmlns:a16="http://schemas.microsoft.com/office/drawing/2014/main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="" xmlns:a16="http://schemas.microsoft.com/office/drawing/2014/main" id="{655305B2-6923-4F79-9A11-DA1D4AF29885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="" xmlns:a16="http://schemas.microsoft.com/office/drawing/2014/main" id="{AC825F80-E228-4C7E-92A0-67B6F65231C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65F009D8-D22F-4F84-BB97-B5BE5F412E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="" xmlns:a16="http://schemas.microsoft.com/office/drawing/2014/main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="" xmlns:a16="http://schemas.microsoft.com/office/drawing/2014/main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="" xmlns:a16="http://schemas.microsoft.com/office/drawing/2014/main" id="{B24218F7-5A6B-450A-80B7-F12500C361C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51D13C07-A648-443C-B9D6-F4656461771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="" xmlns:a16="http://schemas.microsoft.com/office/drawing/2014/main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72A4C6F9-69A2-4041-AD7B-58AD64D29B4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F0DF629A-0DD1-400D-B7BA-F00C3939715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="" xmlns:a16="http://schemas.microsoft.com/office/drawing/2014/main" id="{F5BB381D-C5ED-4EF2-A531-5B36D853C46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="" xmlns:a16="http://schemas.microsoft.com/office/drawing/2014/main" id="{FBD29D1C-22B0-434E-8BB0-E0AEBADF2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="" xmlns:a16="http://schemas.microsoft.com/office/drawing/2014/main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="" xmlns:a16="http://schemas.microsoft.com/office/drawing/2014/main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="" xmlns:a16="http://schemas.microsoft.com/office/drawing/2014/main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="" xmlns:a16="http://schemas.microsoft.com/office/drawing/2014/main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="" xmlns:a16="http://schemas.microsoft.com/office/drawing/2014/main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="" xmlns:a16="http://schemas.microsoft.com/office/drawing/2014/main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10739554" y="2140661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00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7429500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20980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39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877050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34796" y="2763838"/>
            <a:ext cx="641648" cy="1055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6750822" y="2981431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6590666" y="3323727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6489701" y="3751991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2093303" y="4440621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338</a:t>
            </a:fld>
            <a:endParaRPr lang="en-US" spc="-13" dirty="0"/>
          </a:p>
        </p:txBody>
      </p: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738" y="1905000"/>
            <a:ext cx="546227" cy="3229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60" y="2668010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35" y="3306036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48" y="4023812"/>
            <a:ext cx="546227" cy="322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8681412" y="3701543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1961973"/>
            <a:ext cx="546227" cy="3229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141" y="2474124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38" y="3065251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4020537"/>
            <a:ext cx="546227" cy="322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10184639" y="3622462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2950819"/>
            <a:ext cx="546227" cy="3229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683629" y="2066464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83629" y="2829473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83629" y="3053609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83629" y="3053609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7934511" y="225662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8503641" y="252960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8627131" y="176924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8592221" y="317335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8551319" y="390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942551" y="2055110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43813" y="2100973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6257" y="2147386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23267" y="2123437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52686" y="2195865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852686" y="2635588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848817" y="2869480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59480" y="2900470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38239" y="2278242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61166" y="2755795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61166" y="3226715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46411" y="3532120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23267" y="2202758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17706" y="2635588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17096" y="3226715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38239" y="4182000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10106" y="2083949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66419" y="2701121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36135" y="3112282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32266" y="3172567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10068216" y="181640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10101726" y="235918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10076070" y="294065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10082237" y="3881669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282052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8349769" y="4354714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9777095" y="4346379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1373460" y="3922887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3438000"/>
            <a:ext cx="546227" cy="3229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1374359" y="332139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378109" y="2755795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70984" y="218297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36135" y="3234258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123175" y="1531258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19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1066800"/>
            <a:ext cx="6838950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5820639" y="4118792"/>
            <a:ext cx="701535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5555302" y="4209012"/>
            <a:ext cx="17434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32432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380198" y="4551308"/>
            <a:ext cx="426212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52273" b="-1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75073" y="5238863"/>
            <a:ext cx="18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1460606" y="5795575"/>
            <a:ext cx="121794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339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869" y="3259954"/>
            <a:ext cx="597208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4" y="4022964"/>
            <a:ext cx="597208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927" y="4660990"/>
            <a:ext cx="597208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86" y="5378766"/>
            <a:ext cx="597208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7730272" y="5056497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3316927"/>
            <a:ext cx="597208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843" y="3829078"/>
            <a:ext cx="597208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708" y="4420205"/>
            <a:ext cx="597208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5375491"/>
            <a:ext cx="597208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9373800" y="4977416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305773"/>
            <a:ext cx="597208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39362" y="3421418"/>
            <a:ext cx="871507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39362" y="4184427"/>
            <a:ext cx="805492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39362" y="4408563"/>
            <a:ext cx="915565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639362" y="4408563"/>
            <a:ext cx="845824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6913660" y="361157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7535908" y="388456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7670924" y="312420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7632756" y="452831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7588037" y="5263377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015784" y="3410064"/>
            <a:ext cx="1132784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17163" y="3455927"/>
            <a:ext cx="1128680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97969" y="3502340"/>
            <a:ext cx="1162739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7994700" y="3478391"/>
            <a:ext cx="1153869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7917532" y="3550819"/>
            <a:ext cx="1324575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17532" y="3990542"/>
            <a:ext cx="1228311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13302" y="4224434"/>
            <a:ext cx="1247406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924959" y="4255424"/>
            <a:ext cx="1223609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011070" y="3633196"/>
            <a:ext cx="1345998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036136" y="4110749"/>
            <a:ext cx="1222340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36136" y="4581669"/>
            <a:ext cx="1124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20004" y="4887074"/>
            <a:ext cx="1128565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7994700" y="3557712"/>
            <a:ext cx="1216260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88620" y="3990542"/>
            <a:ext cx="1157223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987953" y="4581669"/>
            <a:ext cx="1172755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11070" y="5536954"/>
            <a:ext cx="1137499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20310" y="3438903"/>
            <a:ext cx="97486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81880" y="4056075"/>
            <a:ext cx="913292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9648769" y="4467236"/>
            <a:ext cx="882960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9644539" y="4527521"/>
            <a:ext cx="887190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9246511" y="317135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9283148" y="371413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9255098" y="429560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9261840" y="5236623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1" y="417548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7367676" y="5709668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8928219" y="5701333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10673578" y="5277841"/>
            <a:ext cx="481702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792954"/>
            <a:ext cx="597208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10674560" y="4676344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585327" y="4110749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577537" y="3537933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648769" y="4589212"/>
            <a:ext cx="882960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8910596" y="29476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8BC9DB8-7D88-4F65-B950-C24E77D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26732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3E1373D-E100-4BE5-885C-370BC121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23" y="838200"/>
            <a:ext cx="5570577" cy="44958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BDCE9B08-5224-486F-8552-B3C292D589A1}"/>
              </a:ext>
            </a:extLst>
          </p:cNvPr>
          <p:cNvSpPr/>
          <p:nvPr/>
        </p:nvSpPr>
        <p:spPr>
          <a:xfrm>
            <a:off x="6045200" y="4446616"/>
            <a:ext cx="3581400" cy="1066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B6DFDA-B9D2-4177-8BF1-823639A66874}"/>
              </a:ext>
            </a:extLst>
          </p:cNvPr>
          <p:cNvSpPr txBox="1"/>
          <p:nvPr/>
        </p:nvSpPr>
        <p:spPr>
          <a:xfrm>
            <a:off x="6324600" y="5657395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50</a:t>
            </a:r>
            <a:r>
              <a:rPr lang="ko-KR" altLang="en-US" dirty="0">
                <a:solidFill>
                  <a:srgbClr val="C00000"/>
                </a:solidFill>
              </a:rPr>
              <a:t>번 만에 목표 도착</a:t>
            </a:r>
          </a:p>
        </p:txBody>
      </p:sp>
    </p:spTree>
    <p:extLst>
      <p:ext uri="{BB962C8B-B14F-4D97-AF65-F5344CB8AC3E}">
        <p14:creationId xmlns:p14="http://schemas.microsoft.com/office/powerpoint/2010/main" val="289654120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9" y="1066800"/>
            <a:ext cx="91440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1435696" y="3591031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1176674" y="3719192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4118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1016518" y="4061488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5432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1028166" y="4711102"/>
            <a:ext cx="16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6594203" y="5267814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340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8" y="2732193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60" y="3495203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935" y="4133229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148" y="4851005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3182312" y="452873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2789166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041" y="3301317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38" y="3892444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4847730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4685539" y="4449655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3778012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84529" y="2893657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84529" y="3656666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84529" y="3880802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4529" y="3880802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435411" y="308381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004541" y="33568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3128031" y="25964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3093121" y="400055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3052219" y="4735616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443451" y="2882303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444713" y="2928166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27157" y="2974579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3424167" y="2950630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3353586" y="3023058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53586" y="3462781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49717" y="3696673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0380" y="3727663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3439139" y="3105435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3462066" y="3582988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62066" y="4053908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447311" y="4359313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3424167" y="3029951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8606" y="3462781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17996" y="4053908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9139" y="5009193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11006" y="2911142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67319" y="3528314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4937035" y="3939475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4933166" y="3999760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4569116" y="264359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4602626" y="318637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4576970" y="37678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4583137" y="4708862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364771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2850669" y="5181907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4277995" y="5173572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5874360" y="4750080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4265193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5875259" y="4148583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879009" y="3582988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871884" y="3010172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937035" y="4061451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253154" y="2451100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7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82296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105400" y="59563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3541827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518"/>
            <a:ext cx="87058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611616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4159576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95059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438775" y="594995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5864245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822007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5334000" y="5350819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2134907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839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634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63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429000" cy="376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3429000" y="2837141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강화 학습이 잘 안되고 있음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더 깊은 모델이 필요</a:t>
            </a:r>
            <a:endParaRPr lang="en-US" altLang="ko-KR" b="1" dirty="0"/>
          </a:p>
          <a:p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입력값</a:t>
            </a:r>
            <a:r>
              <a:rPr lang="ko-KR" altLang="en-US" b="1" dirty="0"/>
              <a:t> 사이의 연관 관계가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56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1542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04169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DF661C11-9200-4928-87C1-7A5F6721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" y="0"/>
            <a:ext cx="4981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36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90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75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333671" cy="27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11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126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9.1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053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8305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데이터에서 일부만 선택해서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7034099" cy="505777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410200" y="2895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41177" y="3872448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3781426" y="48768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2286000" y="5562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replay_buffer</a:t>
            </a:r>
            <a:r>
              <a:rPr lang="ko-KR" altLang="en-US" dirty="0"/>
              <a:t>에 모든 정보들을 저장하고  임의로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개씩 </a:t>
            </a:r>
            <a:r>
              <a:rPr lang="ko-KR" altLang="en-US" dirty="0"/>
              <a:t>선택해서 학습 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00"/>
            <a:ext cx="12315825" cy="5000625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609600" y="4267200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5105400" y="4188512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4340778" y="1968860"/>
            <a:ext cx="152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임의로 선택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 flipH="1">
            <a:off x="1905000" y="2338192"/>
            <a:ext cx="2771775" cy="185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</p:cNvCxnSpPr>
          <p:nvPr/>
        </p:nvCxnSpPr>
        <p:spPr>
          <a:xfrm>
            <a:off x="5257800" y="2416880"/>
            <a:ext cx="612222" cy="17716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0BE936C0-4775-4101-A129-3DDD55DF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" y="1169413"/>
            <a:ext cx="7696200" cy="496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5C6A63A-B2E3-477D-88C6-539220C8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514725" cy="2924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41106B84-8124-4FFB-A47C-19674D575A5F}"/>
              </a:ext>
            </a:extLst>
          </p:cNvPr>
          <p:cNvSpPr/>
          <p:nvPr/>
        </p:nvSpPr>
        <p:spPr>
          <a:xfrm>
            <a:off x="9829800" y="1872240"/>
            <a:ext cx="533400" cy="556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DA5F167-06A6-4F91-90C3-207BE81F1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506"/>
          <a:stretch/>
        </p:blipFill>
        <p:spPr>
          <a:xfrm>
            <a:off x="76200" y="116371"/>
            <a:ext cx="7448550" cy="99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66C1991-D83E-4774-AA2E-570D77E95F50}"/>
              </a:ext>
            </a:extLst>
          </p:cNvPr>
          <p:cNvSpPr txBox="1"/>
          <p:nvPr/>
        </p:nvSpPr>
        <p:spPr>
          <a:xfrm>
            <a:off x="4572000" y="2224087"/>
            <a:ext cx="150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state==</a:t>
            </a:r>
            <a:r>
              <a:rPr lang="en-US" altLang="ko-KR" b="1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 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C2630DE-6CA6-4BDA-B93C-4E622762467C}"/>
              </a:ext>
            </a:extLst>
          </p:cNvPr>
          <p:cNvSpPr txBox="1"/>
          <p:nvPr/>
        </p:nvSpPr>
        <p:spPr>
          <a:xfrm>
            <a:off x="5294995" y="259341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x=(4%3)+0.5=1.5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45CC39-FE00-4CF0-961E-0EE0C4495889}"/>
              </a:ext>
            </a:extLst>
          </p:cNvPr>
          <p:cNvSpPr txBox="1"/>
          <p:nvPr/>
        </p:nvSpPr>
        <p:spPr>
          <a:xfrm>
            <a:off x="5320761" y="2955891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y=2.5-int(4/3)=2.5-1=1.5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="" xmlns:a16="http://schemas.microsoft.com/office/drawing/2014/main" id="{197A151F-9CF6-4358-8F6E-8112DF0B8539}"/>
              </a:ext>
            </a:extLst>
          </p:cNvPr>
          <p:cNvSpPr/>
          <p:nvPr/>
        </p:nvSpPr>
        <p:spPr>
          <a:xfrm>
            <a:off x="424461" y="3140557"/>
            <a:ext cx="3581400" cy="4436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96B322E-A519-4D4D-88CB-A8AD3B4294A9}"/>
              </a:ext>
            </a:extLst>
          </p:cNvPr>
          <p:cNvSpPr txBox="1"/>
          <p:nvPr/>
        </p:nvSpPr>
        <p:spPr>
          <a:xfrm>
            <a:off x="4267187" y="330536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x,y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위치로 원을 이동하고 원 리턴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A7C482CC-149A-4E8B-BFC1-7239805798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68237" y="2778085"/>
            <a:ext cx="3028263" cy="650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C94DF848-BBA7-43F0-B3E9-1CA25FA70C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38886" y="2224088"/>
            <a:ext cx="619314" cy="916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71D38BD7-E6A3-4D71-BE68-D7AD9C36424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747627" y="2150702"/>
            <a:ext cx="2082173" cy="1339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D0A1A20C-F158-4192-A0D5-D5D8B7C7A5DF}"/>
              </a:ext>
            </a:extLst>
          </p:cNvPr>
          <p:cNvSpPr/>
          <p:nvPr/>
        </p:nvSpPr>
        <p:spPr>
          <a:xfrm>
            <a:off x="457200" y="4876800"/>
            <a:ext cx="6477000" cy="461982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8431D84-90BC-4BC4-9A89-780F57809196}"/>
              </a:ext>
            </a:extLst>
          </p:cNvPr>
          <p:cNvSpPr txBox="1"/>
          <p:nvPr/>
        </p:nvSpPr>
        <p:spPr>
          <a:xfrm>
            <a:off x="7048493" y="4907546"/>
            <a:ext cx="450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0.2</a:t>
            </a:r>
            <a:r>
              <a:rPr lang="ko-KR" altLang="en-US" b="1" dirty="0">
                <a:solidFill>
                  <a:srgbClr val="002060"/>
                </a:solidFill>
              </a:rPr>
              <a:t>초 마다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 호출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호출 </a:t>
            </a:r>
            <a:r>
              <a:rPr lang="ko-KR" altLang="en-US" b="1" dirty="0" err="1">
                <a:solidFill>
                  <a:srgbClr val="002060"/>
                </a:solidFill>
              </a:rPr>
              <a:t>할때마다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함수의 매개변수 </a:t>
            </a:r>
            <a:r>
              <a:rPr lang="en-US" altLang="ko-KR" b="1" dirty="0" err="1">
                <a:solidFill>
                  <a:srgbClr val="002060"/>
                </a:solidFill>
              </a:rPr>
              <a:t>i</a:t>
            </a:r>
            <a:r>
              <a:rPr lang="ko-KR" altLang="en-US" b="1" dirty="0">
                <a:solidFill>
                  <a:srgbClr val="002060"/>
                </a:solidFill>
              </a:rPr>
              <a:t>는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씩 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15895A4C-AA32-4661-977B-01F01BED562B}"/>
              </a:ext>
            </a:extLst>
          </p:cNvPr>
          <p:cNvSpPr/>
          <p:nvPr/>
        </p:nvSpPr>
        <p:spPr>
          <a:xfrm>
            <a:off x="457200" y="2147481"/>
            <a:ext cx="3581400" cy="28168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="" xmlns:a16="http://schemas.microsoft.com/office/drawing/2014/main" id="{76BBE9C5-CEB8-4F43-A45B-7F65A20F1260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>
            <a:off x="457200" y="2288323"/>
            <a:ext cx="12700" cy="2819468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468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360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w1(24)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w2(24)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9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5" y="914400"/>
            <a:ext cx="936016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03" y="914400"/>
            <a:ext cx="8141918" cy="495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3" y="882866"/>
            <a:ext cx="2940897" cy="7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7324271" cy="46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5724071" cy="263720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1929" y="3889767"/>
            <a:ext cx="7391400" cy="2782819"/>
            <a:chOff x="0" y="1688200"/>
            <a:chExt cx="12315825" cy="5000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88200"/>
              <a:ext cx="12315825" cy="5000625"/>
            </a:xfrm>
            <a:prstGeom prst="rect">
              <a:avLst/>
            </a:prstGeom>
          </p:spPr>
        </p:pic>
        <p:sp>
          <p:nvSpPr>
            <p:cNvPr id="5" name="사각형: 둥근 모서리 9">
              <a:extLst>
                <a:ext uri="{FF2B5EF4-FFF2-40B4-BE49-F238E27FC236}">
                  <a16:creationId xmlns="" xmlns:a16="http://schemas.microsoft.com/office/drawing/2014/main" id="{9EA1E424-EC31-44D7-8B57-95E016F4A05F}"/>
                </a:ext>
              </a:extLst>
            </p:cNvPr>
            <p:cNvSpPr/>
            <p:nvPr/>
          </p:nvSpPr>
          <p:spPr>
            <a:xfrm flipV="1">
              <a:off x="609600" y="4267200"/>
              <a:ext cx="1981200" cy="1981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9">
              <a:extLst>
                <a:ext uri="{FF2B5EF4-FFF2-40B4-BE49-F238E27FC236}">
                  <a16:creationId xmlns="" xmlns:a16="http://schemas.microsoft.com/office/drawing/2014/main" id="{9EA1E424-EC31-44D7-8B57-95E016F4A05F}"/>
                </a:ext>
              </a:extLst>
            </p:cNvPr>
            <p:cNvSpPr/>
            <p:nvPr/>
          </p:nvSpPr>
          <p:spPr>
            <a:xfrm flipV="1">
              <a:off x="5105400" y="4188512"/>
              <a:ext cx="1981200" cy="1981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5B610AA3-2976-42D7-93C6-50627B996C6A}"/>
                </a:ext>
              </a:extLst>
            </p:cNvPr>
            <p:cNvSpPr txBox="1"/>
            <p:nvPr/>
          </p:nvSpPr>
          <p:spPr>
            <a:xfrm>
              <a:off x="4340778" y="1968860"/>
              <a:ext cx="1529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임의로 선택</a:t>
              </a:r>
              <a:endParaRPr lang="ko-KR" altLang="en-US" b="1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="" xmlns:a16="http://schemas.microsoft.com/office/drawing/2014/main" id="{F5BB381D-C5ED-4EF2-A531-5B36D853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000" y="2338192"/>
              <a:ext cx="2771775" cy="185032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="" xmlns:a16="http://schemas.microsoft.com/office/drawing/2014/main" id="{F5BB381D-C5ED-4EF2-A531-5B36D853C468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416880"/>
              <a:ext cx="612222" cy="177163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55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0363200" cy="4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3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108779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0" y="914400"/>
            <a:ext cx="8910730" cy="46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1088851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6" y="914400"/>
            <a:ext cx="957744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54A9EBC-2161-4B3E-ADF5-F107044C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4876800" cy="51853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1D347B16-C8D3-438C-B4E1-F17653003A6A}"/>
              </a:ext>
            </a:extLst>
          </p:cNvPr>
          <p:cNvSpPr/>
          <p:nvPr/>
        </p:nvSpPr>
        <p:spPr>
          <a:xfrm>
            <a:off x="3276600" y="5260802"/>
            <a:ext cx="609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7F6B4F7-E746-45EC-8CCC-4D8D879A8F65}"/>
              </a:ext>
            </a:extLst>
          </p:cNvPr>
          <p:cNvSpPr txBox="1"/>
          <p:nvPr/>
        </p:nvSpPr>
        <p:spPr>
          <a:xfrm>
            <a:off x="4953000" y="5666632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애니 </a:t>
            </a:r>
            <a:r>
              <a:rPr lang="ko-KR" altLang="en-US" dirty="0" err="1">
                <a:solidFill>
                  <a:srgbClr val="C00000"/>
                </a:solidFill>
              </a:rPr>
              <a:t>메이션</a:t>
            </a:r>
            <a:r>
              <a:rPr lang="ko-KR" altLang="en-US" dirty="0">
                <a:solidFill>
                  <a:srgbClr val="C00000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4814076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10048804" cy="496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01126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371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w1(24)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="" xmlns:a16="http://schemas.microsoft.com/office/drawing/2014/main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="" xmlns:a16="http://schemas.microsoft.com/office/drawing/2014/main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="" xmlns:a16="http://schemas.microsoft.com/office/drawing/2014/main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="" xmlns:a16="http://schemas.microsoft.com/office/drawing/2014/main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="" xmlns:a16="http://schemas.microsoft.com/office/drawing/2014/main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="" xmlns:a16="http://schemas.microsoft.com/office/drawing/2014/main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="" xmlns:a16="http://schemas.microsoft.com/office/drawing/2014/main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="" xmlns:a16="http://schemas.microsoft.com/office/drawing/2014/main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="" xmlns:a16="http://schemas.microsoft.com/office/drawing/2014/main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="" xmlns:a16="http://schemas.microsoft.com/office/drawing/2014/main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="" xmlns:a16="http://schemas.microsoft.com/office/drawing/2014/main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="" xmlns:a16="http://schemas.microsoft.com/office/drawing/2014/main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="" xmlns:a16="http://schemas.microsoft.com/office/drawing/2014/main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="" xmlns:a16="http://schemas.microsoft.com/office/drawing/2014/main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="" xmlns:a16="http://schemas.microsoft.com/office/drawing/2014/main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="" xmlns:a16="http://schemas.microsoft.com/office/drawing/2014/main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="" xmlns:a16="http://schemas.microsoft.com/office/drawing/2014/main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w2(24)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="" xmlns:a16="http://schemas.microsoft.com/office/drawing/2014/main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="" xmlns:a16="http://schemas.microsoft.com/office/drawing/2014/main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="" xmlns:a16="http://schemas.microsoft.com/office/drawing/2014/main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="" xmlns:a16="http://schemas.microsoft.com/office/drawing/2014/main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1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1695378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195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9692678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977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378734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85348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12359898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67957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066800"/>
            <a:ext cx="1028093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39336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48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7" y="1066800"/>
            <a:ext cx="932818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7543800" cy="5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3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914400"/>
            <a:ext cx="4200071" cy="52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619671" cy="4922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8305800" y="5821897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7384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381671" cy="49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9372600" cy="52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833521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1999"/>
            <a:ext cx="9991271" cy="53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2" y="685799"/>
            <a:ext cx="8488507" cy="48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7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199"/>
            <a:ext cx="7924800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10 DQN </a:t>
            </a:r>
            <a:r>
              <a:rPr lang="en-US" altLang="ko-KR" sz="3000" b="1" spc="-15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Catch Game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211953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</a:t>
            </a:r>
            <a:r>
              <a:rPr lang="en-US" altLang="ko-KR" dirty="0" smtClean="0"/>
              <a:t>Catch Game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F5DC9D1-10F1-4581-9C12-9996958A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93874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떨어지는 과일을 바구니로 받는 게임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524000"/>
            <a:ext cx="5800271" cy="5135272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="" xmlns:a16="http://schemas.microsoft.com/office/drawing/2014/main" id="{9EA1E424-EC31-44D7-8B57-95E016F4A05F}"/>
              </a:ext>
            </a:extLst>
          </p:cNvPr>
          <p:cNvSpPr/>
          <p:nvPr/>
        </p:nvSpPr>
        <p:spPr>
          <a:xfrm flipV="1">
            <a:off x="4099359" y="4088648"/>
            <a:ext cx="1189026" cy="110252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653025" y="4270579"/>
            <a:ext cx="91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과일</a:t>
            </a:r>
            <a:endParaRPr lang="ko-KR" altLang="en-US" b="1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410200" y="4455245"/>
            <a:ext cx="224282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B610AA3-2976-42D7-93C6-50627B996C6A}"/>
              </a:ext>
            </a:extLst>
          </p:cNvPr>
          <p:cNvSpPr txBox="1"/>
          <p:nvPr/>
        </p:nvSpPr>
        <p:spPr>
          <a:xfrm>
            <a:off x="7360741" y="5758934"/>
            <a:ext cx="917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바구니</a:t>
            </a:r>
            <a:endParaRPr lang="ko-KR" altLang="en-US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F5BB381D-C5ED-4EF2-A531-5B36D853C468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117916" y="5943600"/>
            <a:ext cx="2242825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718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1.1 </a:t>
            </a:r>
            <a:r>
              <a:rPr lang="ko-KR" altLang="en-US" spc="-5" dirty="0"/>
              <a:t>행동 심리학과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강화의 핵심은 바로 보상을 얻게 해주는 행동의 빈도를 증가 </a:t>
            </a:r>
            <a:r>
              <a:rPr lang="ko-KR" altLang="en-US" dirty="0" err="1"/>
              <a:t>시키는것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쥐는 </a:t>
            </a:r>
            <a:r>
              <a:rPr lang="ko-KR" altLang="en-US" dirty="0" err="1"/>
              <a:t>패달을</a:t>
            </a:r>
            <a:r>
              <a:rPr lang="ko-KR" altLang="en-US" dirty="0"/>
              <a:t> </a:t>
            </a:r>
            <a:r>
              <a:rPr lang="ko-KR" altLang="en-US" dirty="0" err="1"/>
              <a:t>밟았을때</a:t>
            </a:r>
            <a:r>
              <a:rPr lang="ko-KR" altLang="en-US" dirty="0"/>
              <a:t> 먹이가 왜 나오는지 모르지만 페달을 </a:t>
            </a:r>
            <a:r>
              <a:rPr lang="ko-KR" altLang="en-US" dirty="0" err="1"/>
              <a:t>밟을때</a:t>
            </a:r>
            <a:r>
              <a:rPr lang="ko-KR" altLang="en-US" dirty="0"/>
              <a:t> 마다 먹이가 </a:t>
            </a:r>
            <a:r>
              <a:rPr lang="ko-KR" altLang="en-US" dirty="0" err="1"/>
              <a:t>나온다는것을</a:t>
            </a:r>
            <a:r>
              <a:rPr lang="ko-KR" altLang="en-US" dirty="0"/>
              <a:t> 알게 된다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A737708-F1CB-42AF-97B2-8B358E2A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09800"/>
            <a:ext cx="66502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34114CA-39CF-4020-AC97-4361A02D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DDAA3AF-EA06-42E8-BC1F-99B6E776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809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95F0290-D996-4EF1-BAA0-8670262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3" y="990600"/>
            <a:ext cx="8391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846DCC0-7CA4-4E4C-8FB9-E127B4A0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4629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9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3.3.1 Frozen Lake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실습 환경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8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0BBC75C-7A80-4573-B4A1-AE455DD1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https://gym.openai.com/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알고리즘을 쉽게 구현 할 수 있도록 제공하는 프레임워크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9488DDB-4294-4C7D-9B71-70FFAF1C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1200"/>
            <a:ext cx="9601200" cy="4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D14CCB6-5254-4E13-9D0C-D542DB66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474"/>
            <a:ext cx="8001000" cy="52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2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00454D-797C-4136-8202-18A1652A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6" y="804465"/>
            <a:ext cx="9525000" cy="59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1.2 </a:t>
            </a:r>
            <a:r>
              <a:rPr lang="ko-KR" altLang="en-US" spc="-5" dirty="0"/>
              <a:t>기계 학습과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</a:t>
            </a:r>
            <a:r>
              <a:rPr lang="en-US" altLang="ko-KR" dirty="0"/>
              <a:t>(Reinforcement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r>
              <a:rPr lang="ko-KR" altLang="en-US" dirty="0"/>
              <a:t>를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보상은 컴퓨터가 선택한 행동 </a:t>
            </a:r>
            <a:r>
              <a:rPr lang="en-US" altLang="ko-KR" dirty="0"/>
              <a:t>(Action)</a:t>
            </a:r>
            <a:r>
              <a:rPr lang="ko-KR" altLang="en-US" dirty="0"/>
              <a:t>에 대한 환경의 반응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행동의 결과로 나타나는 보상을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보상을 얻게 하는 행동을 점점 많이 하도록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237B976-6ED2-49E7-A93F-B5184471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76600"/>
            <a:ext cx="7543800" cy="30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3.3.2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2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20888C8-D013-4EA1-9042-1662CE64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얼은 호수위를 걷는 게임으로 시작점부터 목표까지 호수위를 걷는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 위 아래로 이동해서 목표까지 이동하는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 (hole)</a:t>
            </a:r>
            <a:r>
              <a:rPr lang="ko-KR" altLang="en-US" dirty="0"/>
              <a:t> 에 빠지거나 </a:t>
            </a:r>
            <a:r>
              <a:rPr lang="en-US" altLang="ko-KR" dirty="0"/>
              <a:t>G (Goal) </a:t>
            </a:r>
            <a:r>
              <a:rPr lang="ko-KR" altLang="en-US" dirty="0"/>
              <a:t>에 도달하면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F3722FD-B559-4717-B1FE-D5BAB1B9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48200"/>
            <a:ext cx="2457901" cy="190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F3C62FD-0B78-43E5-813D-2A3B15C4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1" y="2513987"/>
            <a:ext cx="2362200" cy="2012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29E9275-9A24-4F62-AE03-C8548960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003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2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E5C9199-3AC9-4511-9A36-D6791CAF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1"/>
            <a:ext cx="826216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3D034AA-EC31-4332-8D08-E8FD2E2A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133600"/>
            <a:ext cx="2362200" cy="2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25D45D2-1F74-4679-97C2-33093299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02099"/>
            <a:ext cx="8067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E4984EA-3347-4A6A-A450-BBD908CB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8458200" cy="3591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C5179E-56F1-4B51-8377-6D2CA072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219200"/>
            <a:ext cx="4981575" cy="1362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53FE6512-4E40-432C-81A8-5C2438D3C9E1}"/>
              </a:ext>
            </a:extLst>
          </p:cNvPr>
          <p:cNvSpPr/>
          <p:nvPr/>
        </p:nvSpPr>
        <p:spPr>
          <a:xfrm>
            <a:off x="685800" y="1676400"/>
            <a:ext cx="1066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963C7782-E2CC-45AE-8FF1-05D124074E04}"/>
              </a:ext>
            </a:extLst>
          </p:cNvPr>
          <p:cNvSpPr/>
          <p:nvPr/>
        </p:nvSpPr>
        <p:spPr>
          <a:xfrm>
            <a:off x="6741111" y="1369914"/>
            <a:ext cx="1066800" cy="91608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F43D2863-783B-4A22-B7FF-45B799B5AB85}"/>
              </a:ext>
            </a:extLst>
          </p:cNvPr>
          <p:cNvCxnSpPr/>
          <p:nvPr/>
        </p:nvCxnSpPr>
        <p:spPr>
          <a:xfrm>
            <a:off x="1752600" y="1752600"/>
            <a:ext cx="4988511" cy="76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2E40A391-6881-4681-86F9-0C59CB7D7D90}"/>
              </a:ext>
            </a:extLst>
          </p:cNvPr>
          <p:cNvSpPr/>
          <p:nvPr/>
        </p:nvSpPr>
        <p:spPr>
          <a:xfrm>
            <a:off x="6858000" y="2285999"/>
            <a:ext cx="4724400" cy="29527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E3BF1D35-8CF4-45A5-9E7B-8B277CCC2AA9}"/>
              </a:ext>
            </a:extLst>
          </p:cNvPr>
          <p:cNvCxnSpPr>
            <a:cxnSpLocks/>
          </p:cNvCxnSpPr>
          <p:nvPr/>
        </p:nvCxnSpPr>
        <p:spPr>
          <a:xfrm>
            <a:off x="4572000" y="2419533"/>
            <a:ext cx="2286000" cy="569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7C6E6C5-ECA4-48FA-9E97-9E74EF4F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0" y="1116"/>
            <a:ext cx="5813665" cy="68568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52F6765D-730A-4325-B89D-5A341635B6D2}"/>
              </a:ext>
            </a:extLst>
          </p:cNvPr>
          <p:cNvSpPr/>
          <p:nvPr/>
        </p:nvSpPr>
        <p:spPr>
          <a:xfrm>
            <a:off x="2286000" y="725930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164963F4-8E32-4B5D-98C9-4A74F9C52F9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67000" y="829142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B81C6E5-697A-4CEA-8773-B7A59C2B3D91}"/>
              </a:ext>
            </a:extLst>
          </p:cNvPr>
          <p:cNvSpPr txBox="1"/>
          <p:nvPr/>
        </p:nvSpPr>
        <p:spPr>
          <a:xfrm>
            <a:off x="8229600" y="675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81D67AED-4461-470D-A80D-BB61F38A682B}"/>
              </a:ext>
            </a:extLst>
          </p:cNvPr>
          <p:cNvSpPr/>
          <p:nvPr/>
        </p:nvSpPr>
        <p:spPr>
          <a:xfrm>
            <a:off x="0" y="94965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2841A3-16E0-4704-897A-498233EDFABF}"/>
              </a:ext>
            </a:extLst>
          </p:cNvPr>
          <p:cNvSpPr txBox="1"/>
          <p:nvPr/>
        </p:nvSpPr>
        <p:spPr>
          <a:xfrm>
            <a:off x="8229600" y="96888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2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="" xmlns:a16="http://schemas.microsoft.com/office/drawing/2014/main" id="{1E57CB2D-B77A-4504-B052-6A983F4988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3400" y="1035056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C73FD9D9-F401-4985-B7B8-0043EA719EA9}"/>
              </a:ext>
            </a:extLst>
          </p:cNvPr>
          <p:cNvSpPr/>
          <p:nvPr/>
        </p:nvSpPr>
        <p:spPr>
          <a:xfrm>
            <a:off x="2314857" y="3000645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77B09494-D7D0-4185-B3E7-ABAAB9DE6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695857" y="3103857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909A717-9E6D-41F3-9EF0-96B05F363C2C}"/>
              </a:ext>
            </a:extLst>
          </p:cNvPr>
          <p:cNvSpPr txBox="1"/>
          <p:nvPr/>
        </p:nvSpPr>
        <p:spPr>
          <a:xfrm>
            <a:off x="8258457" y="294996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오른쪽 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B192B87E-69CA-4512-9482-27AC63601356}"/>
              </a:ext>
            </a:extLst>
          </p:cNvPr>
          <p:cNvSpPr/>
          <p:nvPr/>
        </p:nvSpPr>
        <p:spPr>
          <a:xfrm>
            <a:off x="2367848" y="1868768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707BC3FD-A6B4-4A8A-82E0-878DA978DF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48848" y="1971980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CA48735-C028-4530-AFB4-F07D7854C317}"/>
              </a:ext>
            </a:extLst>
          </p:cNvPr>
          <p:cNvSpPr txBox="1"/>
          <p:nvPr/>
        </p:nvSpPr>
        <p:spPr>
          <a:xfrm>
            <a:off x="8311448" y="18180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B8F3D159-EF05-4C9C-9AA4-1F5553AFF1C8}"/>
              </a:ext>
            </a:extLst>
          </p:cNvPr>
          <p:cNvSpPr/>
          <p:nvPr/>
        </p:nvSpPr>
        <p:spPr>
          <a:xfrm>
            <a:off x="81848" y="2092488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2199BC4-01AD-4BC0-B065-6DB2405E294C}"/>
              </a:ext>
            </a:extLst>
          </p:cNvPr>
          <p:cNvSpPr txBox="1"/>
          <p:nvPr/>
        </p:nvSpPr>
        <p:spPr>
          <a:xfrm>
            <a:off x="8311448" y="2111723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3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8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3FC605F-C4A6-40E7-8C85-D0826FD926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425248" y="2177894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3CB09944-4996-4D60-BFFA-3A4BCE977465}"/>
              </a:ext>
            </a:extLst>
          </p:cNvPr>
          <p:cNvSpPr/>
          <p:nvPr/>
        </p:nvSpPr>
        <p:spPr>
          <a:xfrm>
            <a:off x="14327" y="662771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0936DF1E-BBB2-42AD-BBE9-1C94CFF0A617}"/>
              </a:ext>
            </a:extLst>
          </p:cNvPr>
          <p:cNvSpPr txBox="1"/>
          <p:nvPr/>
        </p:nvSpPr>
        <p:spPr>
          <a:xfrm>
            <a:off x="8340305" y="6027003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4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15</a:t>
            </a:r>
          </a:p>
          <a:p>
            <a:r>
              <a:rPr lang="en-US" altLang="ko-KR" sz="1600" b="1" dirty="0"/>
              <a:t>reward: 1 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done: True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6055F4B6-F2DB-4EC9-9DEB-BD23FCAB61BC}"/>
              </a:ext>
            </a:extLst>
          </p:cNvPr>
          <p:cNvCxnSpPr>
            <a:cxnSpLocks/>
          </p:cNvCxnSpPr>
          <p:nvPr/>
        </p:nvCxnSpPr>
        <p:spPr>
          <a:xfrm flipV="1">
            <a:off x="4357727" y="6442501"/>
            <a:ext cx="4000333" cy="2991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141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4.1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832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E56958-1A5D-4A45-80FA-D5880DBF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2037"/>
            <a:ext cx="9839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5BF4535-3ED6-4239-AE47-0B26ED09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87725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예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64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AADC1A21-882B-4C3D-B1CE-1AFD1905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052512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방정식</a:t>
            </a:r>
            <a:r>
              <a:rPr lang="en-US" altLang="ko-KR" dirty="0"/>
              <a:t>(Bellman equation)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78D0191-0CAA-420A-97D6-784C9B6B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66800"/>
            <a:ext cx="111061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4.2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305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7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="" xmlns:a16="http://schemas.microsoft.com/office/drawing/2014/main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rot="10800000" flipV="1">
            <a:off x="3357364" y="2964671"/>
            <a:ext cx="3228164" cy="455467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="" xmlns:a16="http://schemas.microsoft.com/office/drawing/2014/main" id="{0D0FFF6D-2610-4859-BA54-C979E8605D32}"/>
              </a:ext>
            </a:extLst>
          </p:cNvPr>
          <p:cNvSpPr/>
          <p:nvPr/>
        </p:nvSpPr>
        <p:spPr>
          <a:xfrm>
            <a:off x="3508207" y="3581400"/>
            <a:ext cx="278246" cy="13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아래쪽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060244" y="2646902"/>
            <a:ext cx="3525285" cy="3177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="" xmlns:a16="http://schemas.microsoft.com/office/drawing/2014/main" id="{C2FBA19C-7D9E-4A1E-8103-C31A4244D37A}"/>
              </a:ext>
            </a:extLst>
          </p:cNvPr>
          <p:cNvSpPr/>
          <p:nvPr/>
        </p:nvSpPr>
        <p:spPr>
          <a:xfrm>
            <a:off x="2947835" y="2831567"/>
            <a:ext cx="112408" cy="179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26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="" xmlns:a16="http://schemas.microsoft.com/office/drawing/2014/main" id="{CA5573FB-8A05-44EB-8191-D6C1027D66E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rot="10800000" flipV="1">
            <a:off x="1989632" y="1219307"/>
            <a:ext cx="4435135" cy="821745"/>
          </a:xfrm>
          <a:prstGeom prst="bentConnector3">
            <a:avLst>
              <a:gd name="adj1" fmla="val 9998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=""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402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 완성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 채워진 방향대로 이동하면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미로를 찾을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="" xmlns:a16="http://schemas.microsoft.com/office/drawing/2014/main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="" xmlns:a16="http://schemas.microsoft.com/office/drawing/2014/main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="" xmlns:a16="http://schemas.microsoft.com/office/drawing/2014/main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="" xmlns:a16="http://schemas.microsoft.com/office/drawing/2014/main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="" xmlns:a16="http://schemas.microsoft.com/office/drawing/2014/main" id="{D3B006CF-EFE1-4CC5-BA63-4A87EE3A1F10}"/>
              </a:ext>
            </a:extLst>
          </p:cNvPr>
          <p:cNvSpPr/>
          <p:nvPr/>
        </p:nvSpPr>
        <p:spPr>
          <a:xfrm>
            <a:off x="2895600" y="2831567"/>
            <a:ext cx="108178" cy="20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="" xmlns:a16="http://schemas.microsoft.com/office/drawing/2014/main" id="{1C1A53BF-AF06-48EA-8F93-C6814ECA1185}"/>
              </a:ext>
            </a:extLst>
          </p:cNvPr>
          <p:cNvSpPr/>
          <p:nvPr/>
        </p:nvSpPr>
        <p:spPr>
          <a:xfrm>
            <a:off x="3508207" y="3479532"/>
            <a:ext cx="278246" cy="23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="" xmlns:a16="http://schemas.microsoft.com/office/drawing/2014/main" id="{60107C2C-FA5D-4B78-B846-B3A3A3AFA237}"/>
              </a:ext>
            </a:extLst>
          </p:cNvPr>
          <p:cNvSpPr/>
          <p:nvPr/>
        </p:nvSpPr>
        <p:spPr>
          <a:xfrm>
            <a:off x="4410712" y="4134408"/>
            <a:ext cx="134627" cy="23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9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0800" y="1219200"/>
            <a:ext cx="641667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15" dirty="0">
                <a:latin typeface="휴먼옛체"/>
                <a:cs typeface="휴먼옛체"/>
              </a:rPr>
              <a:t>강화학습</a:t>
            </a:r>
            <a:r>
              <a:rPr sz="3600" spc="-550" dirty="0">
                <a:latin typeface="휴먼옛체"/>
                <a:cs typeface="휴먼옛체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80" dirty="0">
                <a:latin typeface="Arial"/>
                <a:cs typeface="Arial"/>
              </a:rPr>
              <a:t>Deep</a:t>
            </a:r>
            <a:r>
              <a:rPr sz="3600" spc="-27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3600" spc="-265" dirty="0">
                <a:solidFill>
                  <a:srgbClr val="FF0000"/>
                </a:solidFill>
                <a:latin typeface="Arial"/>
                <a:cs typeface="Arial"/>
              </a:rPr>
              <a:t>pha</a:t>
            </a:r>
            <a:r>
              <a:rPr sz="3600" spc="-35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3198" y="2194399"/>
            <a:ext cx="5650992" cy="316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867" y="5742935"/>
            <a:ext cx="6967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http://w</a:t>
            </a:r>
            <a:r>
              <a:rPr sz="1600" u="sng" spc="-2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.pop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ci.c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m/go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og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-a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lp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ago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i-de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f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at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-d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10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t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-gam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go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="" xmlns:a16="http://schemas.microsoft.com/office/drawing/2014/main" id="{D3B28F37-D3B0-437E-B307-12D794CE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010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517D79B-10EF-4F65-AC86-BC0CD0CD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8" y="596944"/>
            <a:ext cx="8617362" cy="518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199B651-9970-4F60-BFA6-E1590E50E709}"/>
              </a:ext>
            </a:extLst>
          </p:cNvPr>
          <p:cNvSpPr txBox="1"/>
          <p:nvPr/>
        </p:nvSpPr>
        <p:spPr>
          <a:xfrm>
            <a:off x="4682919" y="28191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3683B43-3E7F-4276-8FF2-F64784637977}"/>
              </a:ext>
            </a:extLst>
          </p:cNvPr>
          <p:cNvSpPr txBox="1"/>
          <p:nvPr/>
        </p:nvSpPr>
        <p:spPr>
          <a:xfrm>
            <a:off x="4682919" y="314097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7B4C087-179C-4519-A77F-37CAF72E89DE}"/>
              </a:ext>
            </a:extLst>
          </p:cNvPr>
          <p:cNvSpPr txBox="1"/>
          <p:nvPr/>
        </p:nvSpPr>
        <p:spPr>
          <a:xfrm>
            <a:off x="4687537" y="351030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08B980-05D0-4E03-9022-0DAFC78DB301}"/>
              </a:ext>
            </a:extLst>
          </p:cNvPr>
          <p:cNvSpPr txBox="1"/>
          <p:nvPr/>
        </p:nvSpPr>
        <p:spPr>
          <a:xfrm>
            <a:off x="4675992" y="38462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D6BC51A-BE09-43E1-8150-F00F630CCA63}"/>
              </a:ext>
            </a:extLst>
          </p:cNvPr>
          <p:cNvSpPr txBox="1"/>
          <p:nvPr/>
        </p:nvSpPr>
        <p:spPr>
          <a:xfrm>
            <a:off x="4675992" y="418080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14131D1-773C-4F36-BF8B-86B0C7D4BE76}"/>
              </a:ext>
            </a:extLst>
          </p:cNvPr>
          <p:cNvSpPr txBox="1"/>
          <p:nvPr/>
        </p:nvSpPr>
        <p:spPr>
          <a:xfrm>
            <a:off x="4628300" y="448196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67982A6-81D7-480E-97F7-B4A48247ED8E}"/>
              </a:ext>
            </a:extLst>
          </p:cNvPr>
          <p:cNvSpPr txBox="1"/>
          <p:nvPr/>
        </p:nvSpPr>
        <p:spPr>
          <a:xfrm>
            <a:off x="4639047" y="478313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0842B95-E40F-47CD-89D8-4C9B00123DDF}"/>
              </a:ext>
            </a:extLst>
          </p:cNvPr>
          <p:cNvSpPr txBox="1"/>
          <p:nvPr/>
        </p:nvSpPr>
        <p:spPr>
          <a:xfrm>
            <a:off x="4682919" y="513096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7936A3E-EF85-485C-AB64-C26774D92153}"/>
              </a:ext>
            </a:extLst>
          </p:cNvPr>
          <p:cNvSpPr txBox="1"/>
          <p:nvPr/>
        </p:nvSpPr>
        <p:spPr>
          <a:xfrm>
            <a:off x="1972129" y="55715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</p:spTree>
    <p:extLst>
      <p:ext uri="{BB962C8B-B14F-4D97-AF65-F5344CB8AC3E}">
        <p14:creationId xmlns:p14="http://schemas.microsoft.com/office/powerpoint/2010/main" val="407447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F43B221-F34D-4116-8995-9E43CF27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35875"/>
            <a:ext cx="2286000" cy="301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460BE62-5C79-4FBA-931B-F310CE27AA25}"/>
              </a:ext>
            </a:extLst>
          </p:cNvPr>
          <p:cNvSpPr txBox="1"/>
          <p:nvPr/>
        </p:nvSpPr>
        <p:spPr>
          <a:xfrm>
            <a:off x="7086600" y="3667143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action=np.argmax(Q[position, 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최대값이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된 인덱스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아래로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="" xmlns:a16="http://schemas.microsoft.com/office/drawing/2014/main" id="{01F3480D-C242-4651-9C84-99BFC9AE1231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16200000" flipV="1">
            <a:off x="8940427" y="2976042"/>
            <a:ext cx="1199475" cy="18272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="" xmlns:a16="http://schemas.microsoft.com/office/drawing/2014/main" id="{CF30B6FC-FB87-4AC2-8365-7ABBF49C6259}"/>
              </a:ext>
            </a:extLst>
          </p:cNvPr>
          <p:cNvSpPr/>
          <p:nvPr/>
        </p:nvSpPr>
        <p:spPr>
          <a:xfrm>
            <a:off x="7543800" y="2344185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75CE182-C34F-45AA-BE69-00B4A4838F0E}"/>
              </a:ext>
            </a:extLst>
          </p:cNvPr>
          <p:cNvSpPr txBox="1"/>
          <p:nvPr/>
        </p:nvSpPr>
        <p:spPr>
          <a:xfrm>
            <a:off x="7073186" y="20221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96544CE-198F-4877-AA8D-B21293340135}"/>
              </a:ext>
            </a:extLst>
          </p:cNvPr>
          <p:cNvSpPr txBox="1"/>
          <p:nvPr/>
        </p:nvSpPr>
        <p:spPr>
          <a:xfrm>
            <a:off x="1597988" y="4876800"/>
            <a:ext cx="4504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position==1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action=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pr.choice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([0,1,2,3]) 0,1,2,3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랜덤하게 하나를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="" xmlns:a16="http://schemas.microsoft.com/office/drawing/2014/main" id="{51ECED67-54CD-4233-9318-DE8511B8064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102747" y="1238005"/>
            <a:ext cx="1479153" cy="42389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4C7CB546-D081-4C39-82BD-01275AB79F71}"/>
              </a:ext>
            </a:extLst>
          </p:cNvPr>
          <p:cNvSpPr/>
          <p:nvPr/>
        </p:nvSpPr>
        <p:spPr>
          <a:xfrm>
            <a:off x="7581900" y="1114522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FC33E453-7AE2-46AF-BDC5-A6070CE4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7" y="116370"/>
            <a:ext cx="6493417" cy="42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8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49A5C88-9302-4CE9-B738-9CFA9DA3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0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F6F1223C-0D0B-4AA8-A7B0-55D1EB1B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693"/>
            <a:ext cx="6657975" cy="5324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426E6C2-BF31-47B9-A4A9-3037FF2B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5" y="1447800"/>
            <a:ext cx="532447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79E2B9F-F880-47D6-9D02-5AA2039F58B6}"/>
              </a:ext>
            </a:extLst>
          </p:cNvPr>
          <p:cNvSpPr txBox="1"/>
          <p:nvPr/>
        </p:nvSpPr>
        <p:spPr>
          <a:xfrm>
            <a:off x="3810000" y="2895600"/>
            <a:ext cx="3388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Q[position(5),action(2)]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59427FAE-C5AD-4924-9A94-9270D049DA59}"/>
              </a:ext>
            </a:extLst>
          </p:cNvPr>
          <p:cNvSpPr txBox="1"/>
          <p:nvPr/>
        </p:nvSpPr>
        <p:spPr>
          <a:xfrm>
            <a:off x="9271998" y="3172599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="" xmlns:a16="http://schemas.microsoft.com/office/drawing/2014/main" id="{CE769E3E-EA04-4C10-9E8D-66CCA39FAF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98620" y="3357265"/>
            <a:ext cx="2173980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72075B2-DF8E-45FC-AA6A-27CFF4D6BBA4}"/>
              </a:ext>
            </a:extLst>
          </p:cNvPr>
          <p:cNvSpPr txBox="1"/>
          <p:nvPr/>
        </p:nvSpPr>
        <p:spPr>
          <a:xfrm>
            <a:off x="5208476" y="4978350"/>
            <a:ext cx="6607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position==4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(7),:]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Q[position(4),action(2)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B6389AB-FD33-4F76-AA05-AF811191D471}"/>
              </a:ext>
            </a:extLst>
          </p:cNvPr>
          <p:cNvSpPr txBox="1"/>
          <p:nvPr/>
        </p:nvSpPr>
        <p:spPr>
          <a:xfrm>
            <a:off x="8710749" y="3818732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248E86A-A816-486F-B598-5CB9BA3550E2}"/>
              </a:ext>
            </a:extLst>
          </p:cNvPr>
          <p:cNvSpPr txBox="1"/>
          <p:nvPr/>
        </p:nvSpPr>
        <p:spPr>
          <a:xfrm>
            <a:off x="9271998" y="2790806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="" xmlns:a16="http://schemas.microsoft.com/office/drawing/2014/main" id="{53F16130-5E31-4FD9-9AEB-307C71DE09F6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374436" y="3202236"/>
            <a:ext cx="2587128" cy="2133600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8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BCB8470-9576-47D6-88DF-9B822331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980"/>
            <a:ext cx="78486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8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FB8AD71B-16AF-4718-B859-FCA2EBA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918727"/>
            <a:ext cx="3380802" cy="3435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B0A21B9-0D0D-4504-B728-253489A1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002399"/>
            <a:ext cx="3743325" cy="3448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752357-D668-4628-9ABE-4BE84B2623D7}"/>
              </a:ext>
            </a:extLst>
          </p:cNvPr>
          <p:cNvSpPr txBox="1"/>
          <p:nvPr/>
        </p:nvSpPr>
        <p:spPr>
          <a:xfrm>
            <a:off x="3833966" y="167640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E36DEF8-3442-4FC4-BE76-469499903D55}"/>
              </a:ext>
            </a:extLst>
          </p:cNvPr>
          <p:cNvSpPr txBox="1"/>
          <p:nvPr/>
        </p:nvSpPr>
        <p:spPr>
          <a:xfrm>
            <a:off x="3833966" y="199824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FF87338-CE6F-4882-B1C4-C6664352796B}"/>
              </a:ext>
            </a:extLst>
          </p:cNvPr>
          <p:cNvSpPr txBox="1"/>
          <p:nvPr/>
        </p:nvSpPr>
        <p:spPr>
          <a:xfrm>
            <a:off x="3838584" y="236758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844A40-CEE1-4312-8575-73D0C5292490}"/>
              </a:ext>
            </a:extLst>
          </p:cNvPr>
          <p:cNvSpPr txBox="1"/>
          <p:nvPr/>
        </p:nvSpPr>
        <p:spPr>
          <a:xfrm>
            <a:off x="3827039" y="270353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9A3EC9-2CC2-436F-A9EF-36C0EF39F2D4}"/>
              </a:ext>
            </a:extLst>
          </p:cNvPr>
          <p:cNvSpPr txBox="1"/>
          <p:nvPr/>
        </p:nvSpPr>
        <p:spPr>
          <a:xfrm>
            <a:off x="3827039" y="303808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F533437-F27B-4939-934B-C536C1A51794}"/>
              </a:ext>
            </a:extLst>
          </p:cNvPr>
          <p:cNvSpPr txBox="1"/>
          <p:nvPr/>
        </p:nvSpPr>
        <p:spPr>
          <a:xfrm>
            <a:off x="3779347" y="3339247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720B2CA-A932-4E66-BFE3-133D699205B1}"/>
              </a:ext>
            </a:extLst>
          </p:cNvPr>
          <p:cNvSpPr txBox="1"/>
          <p:nvPr/>
        </p:nvSpPr>
        <p:spPr>
          <a:xfrm>
            <a:off x="3790094" y="36404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887F6BA-60F9-484C-BE1D-814762764266}"/>
              </a:ext>
            </a:extLst>
          </p:cNvPr>
          <p:cNvSpPr txBox="1"/>
          <p:nvPr/>
        </p:nvSpPr>
        <p:spPr>
          <a:xfrm>
            <a:off x="3833966" y="398824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433829DC-F810-4126-9948-7278F9668647}"/>
              </a:ext>
            </a:extLst>
          </p:cNvPr>
          <p:cNvSpPr txBox="1"/>
          <p:nvPr/>
        </p:nvSpPr>
        <p:spPr>
          <a:xfrm>
            <a:off x="1123176" y="442883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="" xmlns:a16="http://schemas.microsoft.com/office/drawing/2014/main" id="{2E0FF803-298D-43E0-869C-D5579A63EE68}"/>
              </a:ext>
            </a:extLst>
          </p:cNvPr>
          <p:cNvSpPr/>
          <p:nvPr/>
        </p:nvSpPr>
        <p:spPr>
          <a:xfrm>
            <a:off x="6508009" y="2113197"/>
            <a:ext cx="228600" cy="321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="" xmlns:a16="http://schemas.microsoft.com/office/drawing/2014/main" id="{55AC858D-DBDF-4F69-A5F3-BE3297BEFCD4}"/>
              </a:ext>
            </a:extLst>
          </p:cNvPr>
          <p:cNvSpPr/>
          <p:nvPr/>
        </p:nvSpPr>
        <p:spPr>
          <a:xfrm>
            <a:off x="6858000" y="255224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="" xmlns:a16="http://schemas.microsoft.com/office/drawing/2014/main" id="{2274209A-FE4B-470B-809A-09873D9F9FDE}"/>
              </a:ext>
            </a:extLst>
          </p:cNvPr>
          <p:cNvSpPr/>
          <p:nvPr/>
        </p:nvSpPr>
        <p:spPr>
          <a:xfrm>
            <a:off x="7771389" y="251261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="" xmlns:a16="http://schemas.microsoft.com/office/drawing/2014/main" id="{A13BEB1A-662A-40AA-BD7A-49108629FA76}"/>
              </a:ext>
            </a:extLst>
          </p:cNvPr>
          <p:cNvSpPr/>
          <p:nvPr/>
        </p:nvSpPr>
        <p:spPr>
          <a:xfrm>
            <a:off x="8512819" y="2888205"/>
            <a:ext cx="326381" cy="38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1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998F9D5-08A3-4472-A29E-3844286D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6" y="838200"/>
            <a:ext cx="5797215" cy="449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E35288F-5E4D-4F06-8B75-0EBAFEEF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854364"/>
            <a:ext cx="3380802" cy="343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29C58CB-1DF1-46E4-A279-8992138BC0C6}"/>
              </a:ext>
            </a:extLst>
          </p:cNvPr>
          <p:cNvSpPr txBox="1"/>
          <p:nvPr/>
        </p:nvSpPr>
        <p:spPr>
          <a:xfrm>
            <a:off x="9736067" y="160181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C6B4B3B-8791-4AC6-8BFD-80EB76B93ABF}"/>
              </a:ext>
            </a:extLst>
          </p:cNvPr>
          <p:cNvSpPr txBox="1"/>
          <p:nvPr/>
        </p:nvSpPr>
        <p:spPr>
          <a:xfrm>
            <a:off x="9736067" y="19236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2843BAC-B196-4EC5-9A44-3D24CF524953}"/>
              </a:ext>
            </a:extLst>
          </p:cNvPr>
          <p:cNvSpPr txBox="1"/>
          <p:nvPr/>
        </p:nvSpPr>
        <p:spPr>
          <a:xfrm>
            <a:off x="9740685" y="229299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056214ED-36B2-48A6-9857-E777D6964260}"/>
              </a:ext>
            </a:extLst>
          </p:cNvPr>
          <p:cNvSpPr txBox="1"/>
          <p:nvPr/>
        </p:nvSpPr>
        <p:spPr>
          <a:xfrm>
            <a:off x="9729140" y="262895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5A7A908-0664-4FD0-96A9-A4551BB73049}"/>
              </a:ext>
            </a:extLst>
          </p:cNvPr>
          <p:cNvSpPr txBox="1"/>
          <p:nvPr/>
        </p:nvSpPr>
        <p:spPr>
          <a:xfrm>
            <a:off x="9729140" y="296349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09F9205-D6ED-41F4-9F57-55384ED86077}"/>
              </a:ext>
            </a:extLst>
          </p:cNvPr>
          <p:cNvSpPr txBox="1"/>
          <p:nvPr/>
        </p:nvSpPr>
        <p:spPr>
          <a:xfrm>
            <a:off x="9681448" y="326465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89BC97F-8828-4DE4-B8DC-01776241EB65}"/>
              </a:ext>
            </a:extLst>
          </p:cNvPr>
          <p:cNvSpPr txBox="1"/>
          <p:nvPr/>
        </p:nvSpPr>
        <p:spPr>
          <a:xfrm>
            <a:off x="9692195" y="356582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360F56B-2E74-4ADA-AE3B-491A3DFEEB90}"/>
              </a:ext>
            </a:extLst>
          </p:cNvPr>
          <p:cNvSpPr txBox="1"/>
          <p:nvPr/>
        </p:nvSpPr>
        <p:spPr>
          <a:xfrm>
            <a:off x="9736067" y="39136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6827DEB-BC8D-4B2A-B3A0-6054F65243A0}"/>
              </a:ext>
            </a:extLst>
          </p:cNvPr>
          <p:cNvSpPr txBox="1"/>
          <p:nvPr/>
        </p:nvSpPr>
        <p:spPr>
          <a:xfrm>
            <a:off x="6934200" y="42384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499CC4-40AB-40F9-B01E-CC6C42898255}"/>
              </a:ext>
            </a:extLst>
          </p:cNvPr>
          <p:cNvSpPr txBox="1"/>
          <p:nvPr/>
        </p:nvSpPr>
        <p:spPr>
          <a:xfrm>
            <a:off x="6781800" y="481715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position==0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(Q[0,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action=2 (down)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="" xmlns:a16="http://schemas.microsoft.com/office/drawing/2014/main" id="{67525382-768B-4272-B207-FCE2DC1F14F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H="1">
            <a:off x="6781800" y="1832188"/>
            <a:ext cx="815018" cy="3446634"/>
          </a:xfrm>
          <a:prstGeom prst="bentConnector3">
            <a:avLst>
              <a:gd name="adj1" fmla="val -28048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4EF73D35-C1D8-4889-85CE-9EC20846530F}"/>
              </a:ext>
            </a:extLst>
          </p:cNvPr>
          <p:cNvSpPr/>
          <p:nvPr/>
        </p:nvSpPr>
        <p:spPr>
          <a:xfrm>
            <a:off x="7596818" y="1708705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79793B3-8FEB-4C0E-8487-1F8A6E10CDEE}"/>
              </a:ext>
            </a:extLst>
          </p:cNvPr>
          <p:cNvSpPr txBox="1"/>
          <p:nvPr/>
        </p:nvSpPr>
        <p:spPr>
          <a:xfrm>
            <a:off x="6770254" y="566892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position==3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(Q[3,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action=1 (right)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D651A53E-7695-4770-A0DA-8AE2EA8E76D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H="1" flipV="1">
            <a:off x="9432535" y="2765469"/>
            <a:ext cx="2138319" cy="3365121"/>
          </a:xfrm>
          <a:prstGeom prst="bentConnector3">
            <a:avLst>
              <a:gd name="adj1" fmla="val -106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C0AF10B0-838D-477B-BD9B-0785671B1881}"/>
              </a:ext>
            </a:extLst>
          </p:cNvPr>
          <p:cNvSpPr/>
          <p:nvPr/>
        </p:nvSpPr>
        <p:spPr>
          <a:xfrm>
            <a:off x="7504354" y="2641986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066800"/>
            <a:ext cx="515366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80" dirty="0">
                <a:latin typeface="Arial"/>
                <a:cs typeface="Arial"/>
              </a:rPr>
              <a:t>De</a:t>
            </a:r>
            <a:r>
              <a:rPr sz="3600" spc="-260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p</a:t>
            </a:r>
            <a:r>
              <a:rPr sz="3600" spc="-33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68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600" spc="200" dirty="0">
                <a:solidFill>
                  <a:srgbClr val="FF0000"/>
                </a:solidFill>
                <a:latin typeface="Arial"/>
                <a:cs typeface="Arial"/>
              </a:rPr>
              <a:t>ari</a:t>
            </a:r>
            <a:r>
              <a:rPr sz="3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430" dirty="0">
                <a:solidFill>
                  <a:srgbClr val="FF0000"/>
                </a:solidFill>
                <a:latin typeface="Arial"/>
                <a:cs typeface="Arial"/>
              </a:rPr>
              <a:t>DQN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4666" y="2023712"/>
            <a:ext cx="2264664" cy="297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7377" y="5307119"/>
            <a:ext cx="4618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화면</a:t>
            </a:r>
            <a:r>
              <a:rPr sz="2400" spc="-480" dirty="0">
                <a:latin typeface="휴먼옛체"/>
                <a:cs typeface="휴먼옛체"/>
              </a:rPr>
              <a:t>으로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플레이하는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법을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학습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="" xmlns:a16="http://schemas.microsoft.com/office/drawing/2014/main" id="{B5C326E1-87B8-49FF-AD44-A3DC49C860AA}"/>
              </a:ext>
            </a:extLst>
          </p:cNvPr>
          <p:cNvSpPr txBox="1">
            <a:spLocks/>
          </p:cNvSpPr>
          <p:nvPr/>
        </p:nvSpPr>
        <p:spPr>
          <a:xfrm>
            <a:off x="371929" y="189073"/>
            <a:ext cx="10972800" cy="29822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i="0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defRPr>
            </a:lvl1pPr>
          </a:lstStyle>
          <a:p>
            <a:pPr marL="12700" latinLnBrk="0"/>
            <a:r>
              <a:rPr lang="ko-KR" altLang="en-US" kern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5636F5A-81A1-4C48-9B80-836CFEAC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7772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15B9CC2-4E8B-4442-87BA-3896F62A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8467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4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4B3B9B0-B3B3-4D13-9A80-282E34A5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526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9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8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1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7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679CB26-6072-4169-A3BF-EF552183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CA0BB2-C744-4C39-953D-69CCCDF6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6276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5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7E96E68-8F7F-4DE9-91CF-CB1FB2AD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42672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640" y="940155"/>
            <a:ext cx="42519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25" dirty="0">
                <a:latin typeface="Arial"/>
                <a:cs typeface="Arial"/>
              </a:rPr>
              <a:t>A</a:t>
            </a:r>
            <a:r>
              <a:rPr sz="3200" spc="615" dirty="0">
                <a:latin typeface="Arial"/>
                <a:cs typeface="Arial"/>
              </a:rPr>
              <a:t>t</a:t>
            </a:r>
            <a:r>
              <a:rPr sz="3200" spc="175" dirty="0">
                <a:latin typeface="Arial"/>
                <a:cs typeface="Arial"/>
              </a:rPr>
              <a:t>ari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B</a:t>
            </a:r>
            <a:r>
              <a:rPr sz="3200" spc="295" dirty="0">
                <a:latin typeface="Arial"/>
                <a:cs typeface="Arial"/>
              </a:rPr>
              <a:t>r</a:t>
            </a:r>
            <a:r>
              <a:rPr sz="3200" spc="-2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a</a:t>
            </a:r>
            <a:r>
              <a:rPr sz="3200" spc="-160" dirty="0">
                <a:latin typeface="Arial"/>
                <a:cs typeface="Arial"/>
              </a:rPr>
              <a:t>k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-185" dirty="0">
                <a:latin typeface="Arial"/>
                <a:cs typeface="Arial"/>
              </a:rPr>
              <a:t>u</a:t>
            </a:r>
            <a:r>
              <a:rPr sz="3200" spc="745" dirty="0">
                <a:latin typeface="Arial"/>
                <a:cs typeface="Arial"/>
              </a:rPr>
              <a:t>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80" dirty="0">
                <a:latin typeface="휴먼옛체"/>
                <a:cs typeface="휴먼옛체"/>
              </a:rPr>
              <a:t>학습</a:t>
            </a:r>
            <a:r>
              <a:rPr sz="3200" spc="-500" dirty="0">
                <a:latin typeface="휴먼옛체"/>
                <a:cs typeface="휴먼옛체"/>
              </a:rPr>
              <a:t> </a:t>
            </a:r>
            <a:r>
              <a:rPr sz="3200" spc="-585" dirty="0">
                <a:latin typeface="휴먼옛체"/>
                <a:cs typeface="휴먼옛체"/>
              </a:rPr>
              <a:t>과정</a:t>
            </a:r>
            <a:endParaRPr sz="32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2438400"/>
            <a:ext cx="2712720" cy="313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784" y="2441447"/>
            <a:ext cx="2708148" cy="313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9600" y="2438400"/>
            <a:ext cx="2712720" cy="3134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7512" y="5896762"/>
            <a:ext cx="20008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1</a:t>
            </a:r>
            <a:r>
              <a:rPr sz="1800" spc="-8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0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937" y="5896762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latin typeface="Arial"/>
                <a:cs typeface="Arial"/>
              </a:rPr>
              <a:t>3</a:t>
            </a:r>
            <a:r>
              <a:rPr sz="1800" spc="100" dirty="0">
                <a:latin typeface="Arial"/>
                <a:cs typeface="Arial"/>
              </a:rPr>
              <a:t>000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0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941" y="5895238"/>
            <a:ext cx="2038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60" dirty="0">
                <a:latin typeface="Arial"/>
                <a:cs typeface="Arial"/>
              </a:rPr>
              <a:t>5</a:t>
            </a:r>
            <a:r>
              <a:rPr sz="1800" spc="6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="" xmlns:a16="http://schemas.microsoft.com/office/drawing/2014/main" id="{B933FC9B-89EF-4B89-BEE8-D9FEEE7E9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3C3856B-6D88-46B2-A11C-1C8D9FD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0"/>
            <a:ext cx="612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3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27D0D31-FE7A-46EF-B62E-23AB6AF7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537BEDC-291E-48A2-AB03-19CC829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0"/>
            <a:ext cx="603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4.3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2828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으로 초기화된 </a:t>
            </a:r>
            <a:r>
              <a:rPr lang="en-US" altLang="ko-KR" dirty="0"/>
              <a:t>Q </a:t>
            </a:r>
            <a:r>
              <a:rPr lang="ko-KR" altLang="en-US" dirty="0"/>
              <a:t>테이블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8CFBAA-BC20-4281-8146-D813E93C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66401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32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76400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="" xmlns:a16="http://schemas.microsoft.com/office/drawing/2014/main" id="{74F8C46D-6AB3-487A-944A-CEB2123BEB99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643666" y="3911309"/>
            <a:ext cx="1985737" cy="102294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r>
              <a:rPr lang="ko-KR" altLang="en-US" sz="1400" b="1" dirty="0"/>
              <a:t>에 </a:t>
            </a:r>
            <a:r>
              <a:rPr lang="ko-KR" altLang="en-US" sz="1400" b="1" dirty="0" err="1"/>
              <a:t>가기위한</a:t>
            </a:r>
            <a:r>
              <a:rPr lang="ko-KR" altLang="en-US" sz="1400" b="1" dirty="0"/>
              <a:t> 오른쪽 </a:t>
            </a:r>
            <a:r>
              <a:rPr lang="en-US" altLang="ko-KR" sz="1400" b="1" dirty="0"/>
              <a:t>action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294931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="" xmlns:a16="http://schemas.microsoft.com/office/drawing/2014/main" id="{74F8C46D-6AB3-487A-944A-CEB2123BEB9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281136" y="3911308"/>
            <a:ext cx="3348268" cy="988772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오른 쪽으로 </a:t>
            </a:r>
            <a:r>
              <a:rPr lang="ko-KR" altLang="en-US" sz="1400" b="1" dirty="0" err="1"/>
              <a:t>이동할때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3124200" y="493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3124200" y="4900080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="" xmlns:a16="http://schemas.microsoft.com/office/drawing/2014/main" id="{74F8C46D-6AB3-487A-944A-CEB2123BEB99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889550" y="3897118"/>
            <a:ext cx="3739851" cy="508575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아래로 이동 </a:t>
            </a:r>
            <a:r>
              <a:rPr lang="ko-KR" altLang="en-US" sz="1400" b="1" dirty="0" err="1"/>
              <a:t>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1AF4DCC-8F67-416E-AFC9-700EFB796F0F}"/>
              </a:ext>
            </a:extLst>
          </p:cNvPr>
          <p:cNvSpPr txBox="1"/>
          <p:nvPr/>
        </p:nvSpPr>
        <p:spPr>
          <a:xfrm>
            <a:off x="2732613" y="4405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EF3489C8-C867-45BE-9DB1-835C596F7A1D}"/>
              </a:ext>
            </a:extLst>
          </p:cNvPr>
          <p:cNvSpPr/>
          <p:nvPr/>
        </p:nvSpPr>
        <p:spPr>
          <a:xfrm>
            <a:off x="2732613" y="4405694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CC3ACF7-A8FB-489D-B031-907BD05FFCBF}"/>
              </a:ext>
            </a:extLst>
          </p:cNvPr>
          <p:cNvSpPr txBox="1"/>
          <p:nvPr/>
        </p:nvSpPr>
        <p:spPr>
          <a:xfrm>
            <a:off x="3130292" y="4941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76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8CAB934-4749-4F8F-BB9C-4065D29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1447800"/>
            <a:ext cx="7476671" cy="4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9F3EFF9-7F7B-4DED-A349-F4E4CBC9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7343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7181</TotalTime>
  <Words>5340</Words>
  <Application>Microsoft Office PowerPoint</Application>
  <PresentationFormat>와이드스크린</PresentationFormat>
  <Paragraphs>1927</Paragraphs>
  <Slides>389</Slides>
  <Notes>388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389</vt:i4>
      </vt:variant>
    </vt:vector>
  </HeadingPairs>
  <TitlesOfParts>
    <vt:vector size="403" baseType="lpstr">
      <vt:lpstr>KoPubWorld돋움체_Pro Light</vt:lpstr>
      <vt:lpstr>KoPub돋움체_Pro Bold</vt:lpstr>
      <vt:lpstr>KoPub돋움체_Pro Light</vt:lpstr>
      <vt:lpstr>나눔고딕</vt:lpstr>
      <vt:lpstr>나눔스퀘어</vt:lpstr>
      <vt:lpstr>나눔스퀘어 Bold</vt:lpstr>
      <vt:lpstr>맑은 고딕</vt:lpstr>
      <vt:lpstr>휴먼옛체</vt:lpstr>
      <vt:lpstr>Arial</vt:lpstr>
      <vt:lpstr>Calibri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1.1 행동 심리학과 강화 학습</vt:lpstr>
      <vt:lpstr>1.1 행동 심리학과 강화 학습</vt:lpstr>
      <vt:lpstr>1.2 기계 학습과 강화 학습</vt:lpstr>
      <vt:lpstr>PowerPoint 프레젠테이션</vt:lpstr>
      <vt:lpstr>강화학습의 예시</vt:lpstr>
      <vt:lpstr>PowerPoint 프레젠테이션</vt:lpstr>
      <vt:lpstr>강화학습의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에이전트와 환경의 상호작용 과정</vt:lpstr>
      <vt:lpstr>PowerPoint 프레젠테이션</vt:lpstr>
      <vt:lpstr>PowerPoint 프레젠테이션</vt:lpstr>
      <vt:lpstr>미로그리기</vt:lpstr>
      <vt:lpstr>미로 그리기</vt:lpstr>
      <vt:lpstr>미로 그리기</vt:lpstr>
      <vt:lpstr>미로 그리기</vt:lpstr>
      <vt:lpstr>미로 그리기</vt:lpstr>
      <vt:lpstr>미로 그리기</vt:lpstr>
      <vt:lpstr>미로 그리기 전체 코드</vt:lpstr>
      <vt:lpstr>미로 그리기 전체 코드</vt:lpstr>
      <vt:lpstr>PowerPoint 프레젠테이션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PowerPoint 프레젠테이션</vt:lpstr>
      <vt:lpstr>PowerPoint 프레젠테이션</vt:lpstr>
      <vt:lpstr>Frozen Lake 실습 환경</vt:lpstr>
      <vt:lpstr>Frozen Lake 실습 환경</vt:lpstr>
      <vt:lpstr>Frozen Lake 실습 환경</vt:lpstr>
      <vt:lpstr>PowerPoint 프레젠테이션</vt:lpstr>
      <vt:lpstr>Frozen Lake</vt:lpstr>
      <vt:lpstr>Frozen Lake</vt:lpstr>
      <vt:lpstr>Frozen Lake</vt:lpstr>
      <vt:lpstr>Frozen Lake</vt:lpstr>
      <vt:lpstr>Frozen Lake</vt:lpstr>
      <vt:lpstr>PowerPoint 프레젠테이션</vt:lpstr>
      <vt:lpstr>PowerPoint 프레젠테이션</vt:lpstr>
      <vt:lpstr>Q 함수</vt:lpstr>
      <vt:lpstr>Q 함수</vt:lpstr>
      <vt:lpstr>Q 함수</vt:lpstr>
      <vt:lpstr>벨만 방정식(Bellman equation)</vt:lpstr>
      <vt:lpstr>PowerPoint 프레젠테이션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랜덤하게 미로 찾기 전체 코드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PowerPoint 프레젠테이션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PowerPoint 프레젠테이션</vt:lpstr>
      <vt:lpstr>PowerPoint 프레젠테이션</vt:lpstr>
      <vt:lpstr>Exploration and Discounted Reward</vt:lpstr>
      <vt:lpstr>Exploration and Discounted Reward</vt:lpstr>
      <vt:lpstr>Exploration and Discounted Reward</vt:lpstr>
      <vt:lpstr>PowerPoint 프레젠테이션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Q함수를 이용한 미로 찾기 전체 코드</vt:lpstr>
      <vt:lpstr>Q함수를 이용한 미로 찾기 전체 코드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PowerPoint 프레젠테이션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PowerPoint 프레젠테이션</vt:lpstr>
      <vt:lpstr>PowerPoint 프레젠테이션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-1 -추가됨</vt:lpstr>
      <vt:lpstr>랜덤환경에서 Frozen Lake -1 추가됨</vt:lpstr>
      <vt:lpstr>랜덤환경에서 Frozen Lake -1 추가됨</vt:lpstr>
      <vt:lpstr>랜덤환경에서 Frozen Lake -1 추가됨</vt:lpstr>
      <vt:lpstr>PowerPoint 프레젠테이션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PowerPoint 프레젠테이션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PowerPoint 프레젠테이션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PowerPoint 프레젠테이션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PowerPoint 프레젠테이션</vt:lpstr>
      <vt:lpstr>다중 분류</vt:lpstr>
      <vt:lpstr>PowerPoint 프레젠테이션</vt:lpstr>
      <vt:lpstr>다중 분류 활성 함수</vt:lpstr>
      <vt:lpstr>소프트맥스</vt:lpstr>
      <vt:lpstr>소프트맥스 계산</vt:lpstr>
      <vt:lpstr>PowerPoint 프레젠테이션</vt:lpstr>
      <vt:lpstr>교차 엔트로피</vt:lpstr>
      <vt:lpstr>PowerPoint 프레젠테이션</vt:lpstr>
      <vt:lpstr>다중 분류를 이용한 포유류 조류 기타 분류</vt:lpstr>
      <vt:lpstr>모델 구조</vt:lpstr>
      <vt:lpstr>PowerPoint 프레젠테이션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PowerPoint 프레젠테이션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PowerPoint 프레젠테이션</vt:lpstr>
      <vt:lpstr>PowerPoint 프레젠테이션</vt:lpstr>
      <vt:lpstr>딥러닝 강화 학습</vt:lpstr>
      <vt:lpstr>딥러닝을 이용한 강화 학습</vt:lpstr>
      <vt:lpstr>PowerPoint 프레젠테이션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PowerPoint 프레젠테이션</vt:lpstr>
      <vt:lpstr>딥러닝을 이용한 강화 학습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PowerPoint 프레젠테이션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PowerPoint 프레젠테이션</vt:lpstr>
      <vt:lpstr>Deep Q Network</vt:lpstr>
      <vt:lpstr>Deep Q Network</vt:lpstr>
      <vt:lpstr>Deep Q Network</vt:lpstr>
      <vt:lpstr>딥러닝을 이용한 Cart Pole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딥러닝을 이용한 Cart Pole</vt:lpstr>
      <vt:lpstr>Deep Q Network</vt:lpstr>
      <vt:lpstr>Deep Q Network</vt:lpstr>
      <vt:lpstr>Deep Q Network</vt:lpstr>
      <vt:lpstr>Deep Q Network</vt:lpstr>
      <vt:lpstr>Deep Q Network</vt:lpstr>
      <vt:lpstr>PowerPoint 프레젠테이션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PowerPoint 프레젠테이션</vt:lpstr>
      <vt:lpstr>DQN Catch Game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sj-mooc</dc:creator>
  <cp:lastModifiedBy>student</cp:lastModifiedBy>
  <cp:revision>428</cp:revision>
  <dcterms:created xsi:type="dcterms:W3CDTF">2019-07-28T21:31:44Z</dcterms:created>
  <dcterms:modified xsi:type="dcterms:W3CDTF">2020-05-12T07:17:57Z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2017-11-06T00:00:00Z</vt:filetime>
  </property>
  <property fmtid="{D5CDD505-2E9C-101B-9397-08002B2CF9AE}" pid="3" name="LastSaved">
    <vt:filetime>2019-07-28T00:00:00Z</vt:filetime>
  </property>
</Properties>
</file>